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4" r:id="rId2"/>
    <p:sldId id="321" r:id="rId3"/>
    <p:sldId id="317" r:id="rId4"/>
    <p:sldId id="318" r:id="rId5"/>
    <p:sldId id="311" r:id="rId6"/>
    <p:sldId id="312" r:id="rId7"/>
    <p:sldId id="313" r:id="rId8"/>
    <p:sldId id="315" r:id="rId9"/>
    <p:sldId id="316" r:id="rId10"/>
    <p:sldId id="319" r:id="rId11"/>
    <p:sldId id="320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72"/>
    <p:restoredTop sz="73556" autoAdjust="0"/>
  </p:normalViewPr>
  <p:slideViewPr>
    <p:cSldViewPr snapToGrid="0">
      <p:cViewPr varScale="1">
        <p:scale>
          <a:sx n="84" d="100"/>
          <a:sy n="84" d="100"/>
        </p:scale>
        <p:origin x="7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B4222-1593-CA49-9397-DAF2DAA8BAF3}" type="datetimeFigureOut">
              <a:rPr lang="de-DE" smtClean="0"/>
              <a:t>26.01.24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31130-16F8-5D4D-92AE-066D585D6B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22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2916F-D152-4D04-827E-E2E725ABA4E9}" type="datetimeFigureOut">
              <a:rPr lang="de-AT" smtClean="0"/>
              <a:t>26.01.24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5EF6-2DA3-42D4-8541-17121EDF40A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49357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D5EF6-2DA3-42D4-8541-17121EDF40A2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241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1">
    <p:bg>
      <p:bgPr>
        <a:solidFill>
          <a:srgbClr val="004C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57511-31AC-4677-9B61-A25650CA0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1795" r="34320"/>
          <a:stretch/>
        </p:blipFill>
        <p:spPr>
          <a:xfrm>
            <a:off x="4699410" y="0"/>
            <a:ext cx="7492591" cy="5142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1797" y="354564"/>
            <a:ext cx="5549557" cy="193902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tabLst/>
              <a:defRPr sz="6400">
                <a:solidFill>
                  <a:srgbClr val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noProof="0" dirty="0"/>
              <a:t>Titel hinzufügen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0483" y="2429058"/>
            <a:ext cx="5530872" cy="189808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AT" noProof="0" dirty="0"/>
              <a:t>Untertitel durch Klicken hinzufügen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FC90AF-AC14-40F5-BE12-C8BB81EEAF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2000" y="487147"/>
            <a:ext cx="6000000" cy="3840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55F898F-9CD6-DA47-B77F-7840C47F0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4028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EF6ABF93-3D01-A04E-9365-47FB35D63294}" type="datetime1">
              <a:rPr lang="de-AT" smtClean="0"/>
              <a:t>26.01.24</a:t>
            </a:fld>
            <a:endParaRPr lang="de-A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DDE1454-B86A-3247-852E-59A096EE3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80865" y="6058917"/>
            <a:ext cx="558316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00" y="5356800"/>
            <a:ext cx="7650245" cy="1099200"/>
          </a:xfrm>
          <a:prstGeom prst="rect">
            <a:avLst/>
          </a:prstGeom>
        </p:spPr>
      </p:pic>
      <p:sp>
        <p:nvSpPr>
          <p:cNvPr id="13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315786" y="4077674"/>
            <a:ext cx="3686857" cy="249473"/>
          </a:xfrm>
        </p:spPr>
        <p:txBody>
          <a:bodyPr/>
          <a:lstStyle>
            <a:lvl1pPr marL="0" indent="0" algn="r">
              <a:buNone/>
              <a:defRPr lang="de-DE" sz="1000" kern="1200" baseline="0" dirty="0" smtClean="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de-DE" dirty="0"/>
              <a:t>Foto: </a:t>
            </a:r>
            <a:r>
              <a:rPr lang="de-DE" dirty="0" err="1"/>
              <a:t>AuftraggeberIn</a:t>
            </a:r>
            <a:r>
              <a:rPr lang="de-DE" dirty="0"/>
              <a:t> / </a:t>
            </a:r>
            <a:r>
              <a:rPr lang="de-DE" dirty="0" err="1"/>
              <a:t>FotografIn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3183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und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B92D20C-0ADF-4DA4-B541-2AEC1BFB1A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961232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7B31EF-1246-2642-8D14-C98EBBECC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3BDD501F-4F52-BA43-B748-6D554B629FE3}" type="datetime1">
              <a:rPr lang="de-AT" smtClean="0"/>
              <a:t>26.01.24</a:t>
            </a:fld>
            <a:endParaRPr lang="de-A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BA5E74-BFC0-5A43-936E-10446219E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79967" y="6058918"/>
            <a:ext cx="2657220" cy="360933"/>
          </a:xfrm>
        </p:spPr>
        <p:txBody>
          <a:bodyPr anchor="b"/>
          <a:lstStyle>
            <a:lvl1pPr marL="0" indent="0" algn="l">
              <a:buNone/>
              <a:defRPr sz="1000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/>
            </a:lvl2pPr>
            <a:lvl3pPr marL="565135" indent="0">
              <a:buNone/>
              <a:defRPr/>
            </a:lvl3pPr>
            <a:lvl4pPr marL="812780" indent="0">
              <a:buNone/>
              <a:defRPr/>
            </a:lvl4pPr>
            <a:lvl5pPr marL="1126039" indent="0">
              <a:buNone/>
              <a:defRPr/>
            </a:lvl5pPr>
          </a:lstStyle>
          <a:p>
            <a:pPr lvl="0"/>
            <a:r>
              <a:rPr lang="de-DE" dirty="0"/>
              <a:t>Foto: </a:t>
            </a:r>
            <a:r>
              <a:rPr lang="de-DE" dirty="0" err="1"/>
              <a:t>AuftraggeberIn</a:t>
            </a:r>
            <a:r>
              <a:rPr lang="de-DE" dirty="0"/>
              <a:t> / </a:t>
            </a:r>
            <a:r>
              <a:rPr lang="de-DE" dirty="0" err="1"/>
              <a:t>FotografIn</a:t>
            </a:r>
            <a:endParaRPr lang="de-AT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2815803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80485" y="781461"/>
            <a:ext cx="2815560" cy="26034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lvl="0"/>
            <a:r>
              <a:rPr lang="de-DE" dirty="0"/>
              <a:t>Untertitel hinzufügen</a:t>
            </a:r>
            <a:endParaRPr lang="de-AT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1391" y="2455216"/>
            <a:ext cx="7420608" cy="325045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Klicken um Text hinzuzufügen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291391" y="1880730"/>
            <a:ext cx="7420608" cy="3978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565135" indent="0">
              <a:lnSpc>
                <a:spcPct val="100000"/>
              </a:lnSpc>
              <a:spcBef>
                <a:spcPts val="800"/>
              </a:spcBef>
              <a:buNone/>
              <a:defRPr/>
            </a:lvl3pPr>
            <a:lvl4pPr marL="812780" indent="0">
              <a:lnSpc>
                <a:spcPct val="100000"/>
              </a:lnSpc>
              <a:spcBef>
                <a:spcPts val="700"/>
              </a:spcBef>
              <a:buNone/>
              <a:defRPr/>
            </a:lvl4pPr>
            <a:lvl5pPr marL="1126039" indent="0">
              <a:lnSpc>
                <a:spcPct val="100000"/>
              </a:lnSpc>
              <a:spcBef>
                <a:spcPts val="700"/>
              </a:spcBef>
              <a:buNone/>
              <a:defRPr/>
            </a:lvl5pPr>
          </a:lstStyle>
          <a:p>
            <a:pPr lvl="0"/>
            <a:r>
              <a:rPr lang="de-AT" noProof="0" dirty="0"/>
              <a:t>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83812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ün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885537-F29D-F84C-8C17-E76BFD87D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023D72D6-9B1E-4244-AB3C-21CE7286796D}" type="datetime1">
              <a:rPr lang="de-AT" smtClean="0"/>
              <a:t>26.01.24</a:t>
            </a:fld>
            <a:endParaRPr lang="de-A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D38900-34C7-304D-9D9C-03216DE39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F556D44-2867-2F44-9E6E-8CCC8672E45D}"/>
              </a:ext>
            </a:extLst>
          </p:cNvPr>
          <p:cNvSpPr/>
          <p:nvPr/>
        </p:nvSpPr>
        <p:spPr>
          <a:xfrm>
            <a:off x="0" y="0"/>
            <a:ext cx="3961232" cy="6858000"/>
          </a:xfrm>
          <a:prstGeom prst="rect">
            <a:avLst/>
          </a:prstGeom>
          <a:solidFill>
            <a:srgbClr val="A0C96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1391" y="2455216"/>
            <a:ext cx="7420608" cy="325045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Klicken um Text hinzuzufügen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291391" y="1880730"/>
            <a:ext cx="7420608" cy="3978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565135" indent="0">
              <a:lnSpc>
                <a:spcPct val="100000"/>
              </a:lnSpc>
              <a:spcBef>
                <a:spcPts val="800"/>
              </a:spcBef>
              <a:buNone/>
              <a:defRPr/>
            </a:lvl3pPr>
            <a:lvl4pPr marL="812780" indent="0">
              <a:lnSpc>
                <a:spcPct val="100000"/>
              </a:lnSpc>
              <a:spcBef>
                <a:spcPts val="700"/>
              </a:spcBef>
              <a:buNone/>
              <a:defRPr/>
            </a:lvl4pPr>
            <a:lvl5pPr marL="1126039" indent="0">
              <a:lnSpc>
                <a:spcPct val="100000"/>
              </a:lnSpc>
              <a:spcBef>
                <a:spcPts val="700"/>
              </a:spcBef>
              <a:buNone/>
              <a:defRPr/>
            </a:lvl5pPr>
          </a:lstStyle>
          <a:p>
            <a:pPr lvl="0"/>
            <a:r>
              <a:rPr lang="de-AT" noProof="0" dirty="0"/>
              <a:t>Titel durch Klicken hinzufügen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2815803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hinzufügen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80485" y="781461"/>
            <a:ext cx="2815560" cy="260349"/>
          </a:xfr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lvl="0"/>
            <a:r>
              <a:rPr lang="de-DE" dirty="0"/>
              <a:t>Untertitel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79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etro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885537-F29D-F84C-8C17-E76BFD87D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DEDD8AC3-8F11-2F4F-ABA8-8C36EB864B73}" type="datetime1">
              <a:rPr lang="de-AT" smtClean="0"/>
              <a:t>26.01.24</a:t>
            </a:fld>
            <a:endParaRPr lang="de-A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D38900-34C7-304D-9D9C-03216DE39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CC862DD-ADEB-2748-B31F-0BE935A4DD76}"/>
              </a:ext>
            </a:extLst>
          </p:cNvPr>
          <p:cNvSpPr/>
          <p:nvPr/>
        </p:nvSpPr>
        <p:spPr>
          <a:xfrm>
            <a:off x="0" y="0"/>
            <a:ext cx="3961232" cy="6858000"/>
          </a:xfrm>
          <a:prstGeom prst="rect">
            <a:avLst/>
          </a:prstGeom>
          <a:solidFill>
            <a:srgbClr val="004C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1391" y="2455216"/>
            <a:ext cx="7420608" cy="325045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Klicken um Text hinzuzufügen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291391" y="1880730"/>
            <a:ext cx="7420608" cy="3978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565135" indent="0">
              <a:lnSpc>
                <a:spcPct val="100000"/>
              </a:lnSpc>
              <a:spcBef>
                <a:spcPts val="800"/>
              </a:spcBef>
              <a:buNone/>
              <a:defRPr/>
            </a:lvl3pPr>
            <a:lvl4pPr marL="812780" indent="0">
              <a:lnSpc>
                <a:spcPct val="100000"/>
              </a:lnSpc>
              <a:spcBef>
                <a:spcPts val="700"/>
              </a:spcBef>
              <a:buNone/>
              <a:defRPr/>
            </a:lvl4pPr>
            <a:lvl5pPr marL="1126039" indent="0">
              <a:lnSpc>
                <a:spcPct val="100000"/>
              </a:lnSpc>
              <a:spcBef>
                <a:spcPts val="700"/>
              </a:spcBef>
              <a:buNone/>
              <a:defRPr/>
            </a:lvl5pPr>
          </a:lstStyle>
          <a:p>
            <a:pPr lvl="0"/>
            <a:r>
              <a:rPr lang="de-AT" noProof="0" dirty="0"/>
              <a:t>Titel durch Klicken hinzufügen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2815803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hinzufügen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80485" y="781461"/>
            <a:ext cx="2815560" cy="26034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lvl="0"/>
            <a:r>
              <a:rPr lang="de-DE" dirty="0"/>
              <a:t>Untertitel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45547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B92D20C-0ADF-4DA4-B541-2AEC1BFB1A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A5E74-BFC0-5A43-936E-10446219E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0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11232000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durch Klicken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480485" y="781461"/>
            <a:ext cx="11231033" cy="260349"/>
          </a:xfrm>
        </p:spPr>
        <p:txBody>
          <a:bodyPr/>
          <a:lstStyle>
            <a:lvl1pPr marL="0" indent="0">
              <a:buNone/>
              <a:defRPr sz="1600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lvl="0"/>
            <a:r>
              <a:rPr lang="de-DE" dirty="0"/>
              <a:t>Untertitel durch Klicken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4466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B92D20C-0ADF-4DA4-B541-2AEC1BFB1A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A5E74-BFC0-5A43-936E-10446219E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0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11232000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durch Klicken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480485" y="781461"/>
            <a:ext cx="11231033" cy="26034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lvl="0"/>
            <a:r>
              <a:rPr lang="de-DE" dirty="0"/>
              <a:t>Untertitel durch Klicken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67117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9E26959-5C87-6B49-AE2B-BCA91E3C0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A95E1AA-90ED-794C-ACA7-BFE5F8410F2A}" type="datetime1">
              <a:rPr lang="de-AT" smtClean="0"/>
              <a:t>26.01.24</a:t>
            </a:fld>
            <a:endParaRPr lang="de-A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0B3FCB7-AD0E-014C-82EC-A6F517678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11232000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durch Klicken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3" hasCustomPrompt="1"/>
          </p:nvPr>
        </p:nvSpPr>
        <p:spPr>
          <a:xfrm>
            <a:off x="480485" y="781461"/>
            <a:ext cx="11231033" cy="2603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 durch Klicken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74022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B66D7F-23F3-6B4A-A9B3-A8508BF55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8C8A55C9-F5B2-384D-AB10-91E628E499DA}" type="datetime1">
              <a:rPr lang="de-AT" smtClean="0"/>
              <a:t>26.01.24</a:t>
            </a:fld>
            <a:endParaRPr lang="de-A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123DA5-1501-9F4A-85B3-33B11F24A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</p:spTree>
    <p:extLst>
      <p:ext uri="{BB962C8B-B14F-4D97-AF65-F5344CB8AC3E}">
        <p14:creationId xmlns:p14="http://schemas.microsoft.com/office/powerpoint/2010/main" val="345439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t Titel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B66D7F-23F3-6B4A-A9B3-A8508BF55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80E0CE04-7381-3347-AFDC-03105C1EC748}" type="datetime1">
              <a:rPr lang="de-AT" smtClean="0"/>
              <a:t>26.01.24</a:t>
            </a:fld>
            <a:endParaRPr lang="de-A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123DA5-1501-9F4A-85B3-33B11F24A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9FF1463-9B9D-8742-8D03-5B9F318D661E}"/>
              </a:ext>
            </a:extLst>
          </p:cNvPr>
          <p:cNvSpPr/>
          <p:nvPr/>
        </p:nvSpPr>
        <p:spPr>
          <a:xfrm>
            <a:off x="0" y="1"/>
            <a:ext cx="12192000" cy="1188299"/>
          </a:xfrm>
          <a:prstGeom prst="rect">
            <a:avLst/>
          </a:prstGeom>
          <a:solidFill>
            <a:srgbClr val="D8E8C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11232000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durch Klicken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>
          <a:xfrm>
            <a:off x="480485" y="781461"/>
            <a:ext cx="11231033" cy="2603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 durch Klicken hinzufügen</a:t>
            </a:r>
            <a:endParaRPr lang="de-AT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0000" y="1485462"/>
            <a:ext cx="11154061" cy="427629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Klicken um Text hinzuzufügen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7612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ugrau Titel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9FF1463-9B9D-8742-8D03-5B9F318D661E}"/>
              </a:ext>
            </a:extLst>
          </p:cNvPr>
          <p:cNvSpPr/>
          <p:nvPr/>
        </p:nvSpPr>
        <p:spPr>
          <a:xfrm>
            <a:off x="-1" y="1"/>
            <a:ext cx="12192001" cy="1188299"/>
          </a:xfrm>
          <a:prstGeom prst="rect">
            <a:avLst/>
          </a:prstGeom>
          <a:solidFill>
            <a:srgbClr val="C6DBD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B66D7F-23F3-6B4A-A9B3-A8508BF55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F33B72F6-9635-C04F-BF0A-F76EB4409F3F}" type="datetime1">
              <a:rPr lang="de-AT" smtClean="0"/>
              <a:t>26.01.24</a:t>
            </a:fld>
            <a:endParaRPr lang="de-A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123DA5-1501-9F4A-85B3-33B11F24A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11232000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durch Klicken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>
          <a:xfrm>
            <a:off x="480485" y="781461"/>
            <a:ext cx="11231033" cy="2603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 durch Klicken hinzufügen</a:t>
            </a:r>
            <a:endParaRPr lang="de-AT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0000" y="1485462"/>
            <a:ext cx="11154061" cy="427629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Klicken um Text hinzuzufügen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77456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">
    <p:bg>
      <p:bgPr>
        <a:solidFill>
          <a:srgbClr val="D8E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56BC53-D47F-41AD-BB3F-2A0C7D85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6984" r="24273" b="1"/>
          <a:stretch/>
        </p:blipFill>
        <p:spPr>
          <a:xfrm>
            <a:off x="2260152" y="1"/>
            <a:ext cx="9983232" cy="5134209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55F898F-9CD6-DA47-B77F-7840C47F0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4028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72A30B1E-CF20-FE4F-97B2-893BC06BE2D4}" type="datetime1">
              <a:rPr lang="de-AT" smtClean="0"/>
              <a:t>26.01.24</a:t>
            </a:fld>
            <a:endParaRPr lang="de-A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DDE1454-B86A-3247-852E-59A096EE3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80865" y="6058917"/>
            <a:ext cx="558316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92779" y="2296069"/>
            <a:ext cx="863392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7000" b="1" dirty="0"/>
              <a:t>Vielen</a:t>
            </a:r>
            <a:r>
              <a:rPr lang="de-AT" sz="7000" b="1" baseline="0" dirty="0"/>
              <a:t> Dank</a:t>
            </a:r>
            <a:endParaRPr lang="de-AT" sz="7000" b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C295E25-ADD8-8E0A-98A3-9CC8E145D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00" y="5356801"/>
            <a:ext cx="7650245" cy="109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3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2">
    <p:bg>
      <p:bgPr>
        <a:solidFill>
          <a:srgbClr val="004C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7C7BF2-45EE-4DDA-899C-6E445C7A8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70" r="24371" b="-2"/>
          <a:stretch/>
        </p:blipFill>
        <p:spPr>
          <a:xfrm>
            <a:off x="2278213" y="0"/>
            <a:ext cx="9913788" cy="5154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399" y="713787"/>
            <a:ext cx="9409324" cy="1780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400">
                <a:solidFill>
                  <a:srgbClr val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noProof="0" dirty="0"/>
              <a:t>Titel hinzufügen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00" y="2662621"/>
            <a:ext cx="9390123" cy="11862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AT" noProof="0" dirty="0"/>
              <a:t>Untertitel durch Klicken hinzufügen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55F898F-9CD6-DA47-B77F-7840C47F0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4028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7CE62D0B-FFD2-7E4D-9657-584181190824}" type="datetime1">
              <a:rPr lang="de-AT" smtClean="0"/>
              <a:t>26.01.24</a:t>
            </a:fld>
            <a:endParaRPr lang="de-AT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DDE1454-B86A-3247-852E-59A096EE3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80865" y="6058917"/>
            <a:ext cx="558316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66CF89B-7A86-9A88-67D0-DCEF6B97F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00" y="5356800"/>
            <a:ext cx="7650245" cy="10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ntakt">
    <p:bg>
      <p:bgPr>
        <a:solidFill>
          <a:srgbClr val="D8E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56BC53-D47F-41AD-BB3F-2A0C7D85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6984" r="24273" b="1"/>
          <a:stretch/>
        </p:blipFill>
        <p:spPr>
          <a:xfrm>
            <a:off x="2260152" y="1"/>
            <a:ext cx="9983232" cy="5134209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55F898F-9CD6-DA47-B77F-7840C47F0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4028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590CB5D1-B5F7-9B4A-A007-03E6C0B4AB53}" type="datetime1">
              <a:rPr lang="de-AT" smtClean="0"/>
              <a:t>26.01.24</a:t>
            </a:fld>
            <a:endParaRPr lang="de-A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DDE1454-B86A-3247-852E-59A096EE3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80865" y="6058917"/>
            <a:ext cx="558316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8407" y="3430564"/>
            <a:ext cx="8646705" cy="1067865"/>
          </a:xfrm>
        </p:spPr>
        <p:txBody>
          <a:bodyPr/>
          <a:lstStyle>
            <a:lvl1pPr marL="0" indent="0">
              <a:buNone/>
              <a:defRPr sz="1600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565135" indent="0">
              <a:buNone/>
              <a:defRPr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812780" indent="0">
              <a:buNone/>
              <a:defRPr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1126039" indent="0">
              <a:buNone/>
              <a:defRPr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Kontaktdaten hinzufügen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92777" y="685299"/>
            <a:ext cx="8633928" cy="26778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7000" spc="-100" baseline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noProof="0" dirty="0"/>
              <a:t>Kontakt </a:t>
            </a:r>
            <a:r>
              <a:rPr lang="de-AT" noProof="0" dirty="0" err="1"/>
              <a:t>hinzfügen</a:t>
            </a:r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5A92C40-B26A-4E33-20F7-CD2A5A8C9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00" y="5356801"/>
            <a:ext cx="7650245" cy="109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35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BF5B9-960C-7A6D-4483-CC09DFB35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C6D01C-1763-DB57-D4F3-E1BA42F3B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499B3B-55F9-93C3-BE75-77977045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050D-1C27-274A-B5BE-2FBA6BD59344}" type="datetime1">
              <a:rPr lang="de-AT" smtClean="0"/>
              <a:t>26.01.24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5C7966-A5C6-F84C-9401-EC1DBFEC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416CD4-04A0-27ED-4801-D8DEF6D4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492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 1">
    <p:bg>
      <p:bgPr>
        <a:solidFill>
          <a:srgbClr val="A0C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379" y="1440002"/>
            <a:ext cx="10848000" cy="350055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noProof="0" dirty="0"/>
              <a:t>Titel hinzufügen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418EE5-9E0D-C145-AFB0-38DDBCE45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0A72F3F-D7C1-4748-8941-41082785FF8F}" type="datetime1">
              <a:rPr lang="de-AT" smtClean="0"/>
              <a:t>26.01.24</a:t>
            </a:fld>
            <a:endParaRPr lang="de-A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C3496A-1258-034E-A797-DA8EC0307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900083-CFD3-E341-B7ED-CCC80DD7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6342" y="6058917"/>
            <a:ext cx="695657" cy="3600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CC9AE60-9A1E-4952-0B5C-49C31060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00" y="6033601"/>
            <a:ext cx="3775011" cy="5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7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 2">
    <p:bg>
      <p:bgPr>
        <a:solidFill>
          <a:srgbClr val="D8E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379" y="1440002"/>
            <a:ext cx="10848000" cy="350055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hinzufügen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5A143B1-2249-884D-AD13-29F125134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967837AD-D912-2E4C-994A-1C906FFA9270}" type="datetime1">
              <a:rPr lang="de-AT" smtClean="0"/>
              <a:t>26.01.24</a:t>
            </a:fld>
            <a:endParaRPr lang="de-A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50E72E-2388-7849-9452-207E98A6D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7F7A-7B77-CC45-BB88-954012E1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6342" y="6058917"/>
            <a:ext cx="695657" cy="360000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E3BC96B-A5AD-A6A6-3A58-0C079537C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00" y="6033601"/>
            <a:ext cx="3775011" cy="5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0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 3">
    <p:bg>
      <p:bgPr>
        <a:solidFill>
          <a:srgbClr val="C6D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379" y="1440002"/>
            <a:ext cx="10848000" cy="350055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hinzufügen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079658-940E-C843-9E82-43073E6A5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44BFB1E-47ED-9049-81BC-495DDB23426B}" type="datetime1">
              <a:rPr lang="de-AT" smtClean="0"/>
              <a:t>26.01.24</a:t>
            </a:fld>
            <a:endParaRPr lang="de-A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928D87-8B34-7644-9AF1-982D6CB7F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8D4BF-31AE-E14A-ADEB-7594C05F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6342" y="6058917"/>
            <a:ext cx="695657" cy="360000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5F5C813-37D5-7C2D-0B37-4CC4B32F6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00" y="6033601"/>
            <a:ext cx="3775011" cy="5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 4">
    <p:bg>
      <p:bgPr>
        <a:solidFill>
          <a:srgbClr val="004C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379" y="1440002"/>
            <a:ext cx="10848000" cy="350055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de-AT" noProof="0" dirty="0"/>
              <a:t>Titel hinzufügen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78C768-3F5A-2944-BF6F-9EA8C83B8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43A7F2C5-3A5F-DA47-A3A5-46B5DDF81141}" type="datetime1">
              <a:rPr lang="de-AT" smtClean="0"/>
              <a:t>26.01.24</a:t>
            </a:fld>
            <a:endParaRPr lang="de-A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EFB4119-D0DF-4246-8099-C1A731E5A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70681-A188-E542-94E9-71331293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6342" y="6058917"/>
            <a:ext cx="695657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D90C31-AF2B-85A9-00BA-6C0C66A5E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05" y="6033601"/>
            <a:ext cx="3775001" cy="5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1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999" y="1485462"/>
            <a:ext cx="11231999" cy="4276291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hinzuzufügen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de-AT" noProof="0" dirty="0"/>
              <a:t>Vierte 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2AE2E9-2656-1E43-9C8B-5C3E89BF2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75CBF905-A2BA-8546-B2A0-492185FC956A}" type="datetime1">
              <a:rPr lang="de-AT" smtClean="0"/>
              <a:t>26.01.24</a:t>
            </a:fld>
            <a:endParaRPr lang="de-A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F88F4C-BE1F-7F4C-A998-BD4C33DF3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11232000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durch Klicken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quarter" idx="13" hasCustomPrompt="1"/>
          </p:nvPr>
        </p:nvSpPr>
        <p:spPr>
          <a:xfrm>
            <a:off x="480485" y="781461"/>
            <a:ext cx="11231033" cy="260349"/>
          </a:xfrm>
        </p:spPr>
        <p:txBody>
          <a:bodyPr/>
          <a:lstStyle>
            <a:lvl1pPr marL="0" indent="0">
              <a:buNone/>
              <a:defRPr sz="1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lvl="0"/>
            <a:r>
              <a:rPr lang="de-DE" dirty="0"/>
              <a:t>Untertitel durch Klicken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431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zwei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00" y="1485462"/>
            <a:ext cx="5448000" cy="4276291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Klicken um Text hinzuzufügen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CB8F39-2EBF-4694-BF23-F52179EECF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003" y="1485462"/>
            <a:ext cx="5448000" cy="4276291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Klicken um Text hinzuzufügen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E506B46-231B-FB4B-A1E0-776E9EEF5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1CEF59-D3E3-B440-96F0-E0CF7933C409}" type="datetime1">
              <a:rPr lang="de-AT" smtClean="0"/>
              <a:t>26.01.24</a:t>
            </a:fld>
            <a:endParaRPr lang="de-A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B4A34F-32D5-0546-9ED7-B550297F0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11232000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durch Klicken hinzufügen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480485" y="781461"/>
            <a:ext cx="11231033" cy="2603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 durch Klicken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0006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und 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B92D20C-0ADF-4DA4-B541-2AEC1BFB1A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961232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885537-F29D-F84C-8C17-E76BFD87D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4875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FDBDDE03-1174-B04E-98BE-94E22C0F1C67}" type="datetime1">
              <a:rPr lang="de-AT" smtClean="0"/>
              <a:t>26.01.24</a:t>
            </a:fld>
            <a:endParaRPr lang="de-A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D38900-34C7-304D-9D9C-03216DE39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28152" y="6058917"/>
            <a:ext cx="293672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1391" y="2455216"/>
            <a:ext cx="7420608" cy="325045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700"/>
              </a:spcBef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de-AT" noProof="0" dirty="0"/>
              <a:t>Klicken um Text hinzuzufügen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291391" y="1880730"/>
            <a:ext cx="7420608" cy="3978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565135" indent="0">
              <a:lnSpc>
                <a:spcPct val="100000"/>
              </a:lnSpc>
              <a:spcBef>
                <a:spcPts val="800"/>
              </a:spcBef>
              <a:buNone/>
              <a:defRPr/>
            </a:lvl3pPr>
            <a:lvl4pPr marL="812780" indent="0">
              <a:lnSpc>
                <a:spcPct val="100000"/>
              </a:lnSpc>
              <a:spcBef>
                <a:spcPts val="700"/>
              </a:spcBef>
              <a:buNone/>
              <a:defRPr/>
            </a:lvl4pPr>
            <a:lvl5pPr marL="1126039" indent="0">
              <a:lnSpc>
                <a:spcPct val="100000"/>
              </a:lnSpc>
              <a:spcBef>
                <a:spcPts val="700"/>
              </a:spcBef>
              <a:buNone/>
              <a:defRPr/>
            </a:lvl5pPr>
          </a:lstStyle>
          <a:p>
            <a:pPr lvl="0"/>
            <a:r>
              <a:rPr lang="de-AT" noProof="0" dirty="0"/>
              <a:t>Titel durch Klicken hinzufügen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79967" y="6058918"/>
            <a:ext cx="2657220" cy="360933"/>
          </a:xfrm>
        </p:spPr>
        <p:txBody>
          <a:bodyPr anchor="b"/>
          <a:lstStyle>
            <a:lvl1pPr marL="0" indent="0" algn="l">
              <a:buNone/>
              <a:defRPr sz="10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/>
            </a:lvl2pPr>
            <a:lvl3pPr marL="565135" indent="0">
              <a:buNone/>
              <a:defRPr/>
            </a:lvl3pPr>
            <a:lvl4pPr marL="812780" indent="0">
              <a:buNone/>
              <a:defRPr/>
            </a:lvl4pPr>
            <a:lvl5pPr marL="1126039" indent="0">
              <a:buNone/>
              <a:defRPr/>
            </a:lvl5pPr>
          </a:lstStyle>
          <a:p>
            <a:pPr lvl="0"/>
            <a:r>
              <a:rPr lang="de-DE" dirty="0"/>
              <a:t>Foto: </a:t>
            </a:r>
            <a:r>
              <a:rPr lang="de-DE" dirty="0" err="1"/>
              <a:t>AuftraggeberIn</a:t>
            </a:r>
            <a:r>
              <a:rPr lang="de-DE" dirty="0"/>
              <a:t> / </a:t>
            </a:r>
            <a:r>
              <a:rPr lang="de-DE" dirty="0" err="1"/>
              <a:t>FotografIn</a:t>
            </a:r>
            <a:endParaRPr lang="de-AT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8E3A6C-9FEE-4671-8EE3-1E7B2AAE2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71797"/>
            <a:ext cx="2815803" cy="25972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 dirty="0">
                <a:cs typeface="Lucida Sans Unicode"/>
              </a:rPr>
              <a:t>Titel hinzufügen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80485" y="781461"/>
            <a:ext cx="2815560" cy="2603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256110" indent="0">
              <a:buNone/>
              <a:defRPr sz="1600"/>
            </a:lvl2pPr>
            <a:lvl3pPr marL="565135" indent="0">
              <a:buNone/>
              <a:defRPr sz="1600"/>
            </a:lvl3pPr>
            <a:lvl4pPr marL="812780" indent="0">
              <a:buNone/>
              <a:defRPr sz="1600"/>
            </a:lvl4pPr>
            <a:lvl5pPr marL="1126039" indent="0">
              <a:buNone/>
              <a:defRPr sz="1600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5140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485462"/>
            <a:ext cx="11232000" cy="42762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AT" dirty="0"/>
              <a:t>Klicken um Text hinzuzufügen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74552" y="6058917"/>
            <a:ext cx="1141789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1556AC6D-2D28-FC4E-BD46-ACB30C3E71F7}" type="datetime1">
              <a:rPr lang="de-AT" smtClean="0"/>
              <a:t>26.01.24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91389" y="6058917"/>
            <a:ext cx="5583163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AT"/>
              <a:t>Wirbelsäulenteam Orthopädie-Traumatologie / Dr. Naim Tahiraga ÖGU 05.10.2023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6342" y="6058917"/>
            <a:ext cx="69565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2E8E0A05-9262-6D41-A9BE-43DDCFD0A033}" type="slidenum">
              <a:rPr lang="de-AT" smtClean="0"/>
              <a:t>‹Nr.›</a:t>
            </a:fld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E4BF33D-C5C4-078C-5F59-64D1666D211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00" y="6033600"/>
            <a:ext cx="3775011" cy="5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1600" b="1" kern="1200">
          <a:solidFill>
            <a:schemeClr val="tx1"/>
          </a:solidFill>
          <a:latin typeface="Lucida Sans Unicode" panose="020B0602030504020204" pitchFamily="34" charset="0"/>
          <a:ea typeface="+mj-ea"/>
          <a:cs typeface="Lucida Sans Unicode" panose="020B0602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67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1pPr>
      <a:lvl2pPr marL="550320" indent="-294210" algn="l" defTabSz="914377" rtl="0" eaLnBrk="1" latinLnBrk="0" hangingPunct="1">
        <a:lnSpc>
          <a:spcPct val="100000"/>
        </a:lnSpc>
        <a:spcBef>
          <a:spcPts val="800"/>
        </a:spcBef>
        <a:buFont typeface="Symbol" panose="05050102010706020507" pitchFamily="18" charset="2"/>
        <a:buChar char="-"/>
        <a:defRPr sz="2133" kern="1200" baseline="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2pPr>
      <a:lvl3pPr marL="804313" indent="-239178" algn="l" defTabSz="914377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3pPr>
      <a:lvl4pPr marL="1111223" indent="-298443" algn="l" defTabSz="914377" rtl="0" eaLnBrk="1" latinLnBrk="0" hangingPunct="1">
        <a:lnSpc>
          <a:spcPct val="100000"/>
        </a:lnSpc>
        <a:spcBef>
          <a:spcPts val="667"/>
        </a:spcBef>
        <a:buFont typeface="Symbol" panose="05050102010706020507" pitchFamily="18" charset="2"/>
        <a:buChar char="-"/>
        <a:defRPr sz="1867" kern="120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4pPr>
      <a:lvl5pPr marL="1369450" indent="-243411" algn="l" defTabSz="914377" rtl="0" eaLnBrk="1" latinLnBrk="0" hangingPunct="1">
        <a:lnSpc>
          <a:spcPct val="10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1797" y="219506"/>
            <a:ext cx="11530846" cy="1939027"/>
          </a:xfrm>
        </p:spPr>
        <p:txBody>
          <a:bodyPr/>
          <a:lstStyle/>
          <a:p>
            <a:r>
              <a:rPr lang="de-DE" altLang="de-DE" sz="3600" b="1" dirty="0" err="1">
                <a:solidFill>
                  <a:srgbClr val="FFFF00"/>
                </a:solidFill>
              </a:rPr>
              <a:t>Spondylodiscitis</a:t>
            </a:r>
            <a:br>
              <a:rPr lang="de-DE" altLang="de-DE" sz="3600" b="1" dirty="0">
                <a:solidFill>
                  <a:srgbClr val="FFFF00"/>
                </a:solidFill>
              </a:rPr>
            </a:br>
            <a:r>
              <a:rPr lang="de-DE" altLang="de-DE" sz="3600" b="1" dirty="0">
                <a:solidFill>
                  <a:srgbClr val="FFFF00"/>
                </a:solidFill>
              </a:rPr>
              <a:t>die „Wiener </a:t>
            </a:r>
            <a:r>
              <a:rPr lang="de-DE" altLang="de-DE" sz="3600" b="1" dirty="0" err="1">
                <a:solidFill>
                  <a:srgbClr val="FFFF00"/>
                </a:solidFill>
              </a:rPr>
              <a:t>Realtität</a:t>
            </a:r>
            <a:r>
              <a:rPr lang="de-DE" altLang="de-DE" sz="3600" dirty="0">
                <a:solidFill>
                  <a:srgbClr val="FFFF00"/>
                </a:solidFill>
              </a:rPr>
              <a:t>“ ?!  </a:t>
            </a: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1797" y="2957696"/>
            <a:ext cx="7620643" cy="1939027"/>
          </a:xfrm>
        </p:spPr>
        <p:txBody>
          <a:bodyPr/>
          <a:lstStyle/>
          <a:p>
            <a:r>
              <a:rPr lang="de-DE" b="1" dirty="0"/>
              <a:t>Grabmeier G, </a:t>
            </a:r>
            <a:r>
              <a:rPr lang="de-DE" b="1" dirty="0" err="1"/>
              <a:t>Tahiraga</a:t>
            </a:r>
            <a:r>
              <a:rPr lang="de-DE" b="1" dirty="0"/>
              <a:t> N , </a:t>
            </a:r>
            <a:r>
              <a:rPr lang="de-DE" b="1" dirty="0" err="1"/>
              <a:t>Babarro</a:t>
            </a:r>
            <a:r>
              <a:rPr lang="de-DE" b="1" dirty="0"/>
              <a:t> M, </a:t>
            </a:r>
            <a:r>
              <a:rPr lang="de-DE" b="1" dirty="0" err="1"/>
              <a:t>Mousavi</a:t>
            </a:r>
            <a:r>
              <a:rPr lang="de-DE" b="1" dirty="0"/>
              <a:t> M</a:t>
            </a:r>
          </a:p>
          <a:p>
            <a:r>
              <a:rPr lang="de-DE" sz="2000" dirty="0"/>
              <a:t>Wirbelsäulenteam</a:t>
            </a:r>
          </a:p>
          <a:p>
            <a:r>
              <a:rPr lang="de-DE" sz="2000" dirty="0"/>
              <a:t>Abteilung für Orthopädie und Traumatologie</a:t>
            </a:r>
          </a:p>
          <a:p>
            <a:r>
              <a:rPr lang="de-DE" sz="2000" dirty="0"/>
              <a:t>Leitung: Prof. Mehdi </a:t>
            </a:r>
            <a:r>
              <a:rPr lang="de-DE" sz="2000" dirty="0" err="1"/>
              <a:t>Mousavi</a:t>
            </a:r>
            <a:endParaRPr lang="de-DE" sz="2000" dirty="0"/>
          </a:p>
        </p:txBody>
      </p:sp>
      <p:pic>
        <p:nvPicPr>
          <p:cNvPr id="6" name="Inhaltsplatzhalter 5" descr="Ein Bild, das Zimmer, Szene, Krankenhauszimmer, medizinische Ausrüstung enthält.&#10;&#10;Automatisch generierte Beschreibung">
            <a:extLst>
              <a:ext uri="{FF2B5EF4-FFF2-40B4-BE49-F238E27FC236}">
                <a16:creationId xmlns:a16="http://schemas.microsoft.com/office/drawing/2014/main" id="{14E33998-CDAF-BE76-E31C-AA40F6DDD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25226"/>
          <a:stretch/>
        </p:blipFill>
        <p:spPr>
          <a:xfrm>
            <a:off x="9003909" y="4267200"/>
            <a:ext cx="2881721" cy="223293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0C35EB5-BC08-C064-47B1-5A0EA4AA3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773" y="0"/>
            <a:ext cx="5473227" cy="24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20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35E7C19-8D90-800F-D917-CE51D3661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47EB8C-EC66-A8D3-7855-B9C9FD2B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11B353-C511-3695-94FA-29701C4437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AC31D80-8064-BC92-65E9-60A6D370319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dirty="0"/>
              <a:t>Beobachtungen unseres Patientenkollektives (</a:t>
            </a:r>
            <a:r>
              <a:rPr lang="de-DE" dirty="0" err="1"/>
              <a:t>n</a:t>
            </a:r>
            <a:r>
              <a:rPr lang="de-DE" dirty="0"/>
              <a:t>=24). 2020-23</a:t>
            </a:r>
          </a:p>
          <a:p>
            <a:endParaRPr lang="de-DE" dirty="0"/>
          </a:p>
          <a:p>
            <a:r>
              <a:rPr lang="de-DE" dirty="0"/>
              <a:t>4 Kinder - &gt; konservativ </a:t>
            </a:r>
          </a:p>
          <a:p>
            <a:endParaRPr lang="de-DE" dirty="0"/>
          </a:p>
          <a:p>
            <a:r>
              <a:rPr lang="de-DE" dirty="0"/>
              <a:t>8 Pat </a:t>
            </a:r>
            <a:r>
              <a:rPr lang="de-DE" dirty="0" err="1"/>
              <a:t>zutransferiert</a:t>
            </a:r>
            <a:r>
              <a:rPr lang="de-DE" dirty="0"/>
              <a:t> von anderen Kliniken (Internen/Intensiv)</a:t>
            </a:r>
          </a:p>
          <a:p>
            <a:endParaRPr lang="de-DE" dirty="0"/>
          </a:p>
          <a:p>
            <a:r>
              <a:rPr lang="de-DE" dirty="0"/>
              <a:t>12 Patienten über Ambulanz / Abteilungen Klinik Donaustadt</a:t>
            </a:r>
          </a:p>
          <a:p>
            <a:endParaRPr lang="de-DE" dirty="0"/>
          </a:p>
          <a:p>
            <a:r>
              <a:rPr lang="de-DE" dirty="0"/>
              <a:t>Durchschnittliche Zeit Symptombeginn zur Diagnosestellung  24 – 64 Tage</a:t>
            </a:r>
          </a:p>
        </p:txBody>
      </p:sp>
      <p:pic>
        <p:nvPicPr>
          <p:cNvPr id="6" name="Inhaltsplatzhalter 6" descr="Ein Bild, das draußen, sitzend, klein, stehend enthält.&#10;&#10;Automatisch generierte Beschreibung">
            <a:extLst>
              <a:ext uri="{FF2B5EF4-FFF2-40B4-BE49-F238E27FC236}">
                <a16:creationId xmlns:a16="http://schemas.microsoft.com/office/drawing/2014/main" id="{B4D4D49F-1AEF-AF43-3091-9ACBF7BB5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430" y="1795752"/>
            <a:ext cx="201257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9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15DB976-8B90-0A7B-1540-EBB605BB1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7B49B1-0FAA-39B3-A804-6F066FD7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B9E66CEC-A266-6803-92D8-1077C9C3C5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5766" y="257282"/>
            <a:ext cx="4934122" cy="3028359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68FA861-A5A4-A65E-9AD8-26222C29F96C}"/>
              </a:ext>
            </a:extLst>
          </p:cNvPr>
          <p:cNvSpPr txBox="1"/>
          <p:nvPr/>
        </p:nvSpPr>
        <p:spPr>
          <a:xfrm>
            <a:off x="6928152" y="4147659"/>
            <a:ext cx="5610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Epidural Abszess bei 42 %</a:t>
            </a:r>
          </a:p>
          <a:p>
            <a:pPr algn="l"/>
            <a:r>
              <a:rPr lang="de-DE" sz="2800" dirty="0"/>
              <a:t>Instabilität bei 22%</a:t>
            </a:r>
          </a:p>
          <a:p>
            <a:pPr algn="l"/>
            <a:r>
              <a:rPr lang="de-DE" sz="2800" dirty="0"/>
              <a:t>Neurologie bei 30 %</a:t>
            </a:r>
          </a:p>
        </p:txBody>
      </p:sp>
      <p:pic>
        <p:nvPicPr>
          <p:cNvPr id="8" name="Inhaltsplatzhalter 6" descr="Ein Bild, das draußen, sitzend, klein, stehend enthält.&#10;&#10;Automatisch generierte Beschreibung">
            <a:extLst>
              <a:ext uri="{FF2B5EF4-FFF2-40B4-BE49-F238E27FC236}">
                <a16:creationId xmlns:a16="http://schemas.microsoft.com/office/drawing/2014/main" id="{922128DD-1B78-A530-E1E6-A74D82F6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680" y="192397"/>
            <a:ext cx="2012570" cy="3429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DD70558-C9FF-DAAC-0185-2C94B0742D8A}"/>
              </a:ext>
            </a:extLst>
          </p:cNvPr>
          <p:cNvSpPr txBox="1"/>
          <p:nvPr/>
        </p:nvSpPr>
        <p:spPr>
          <a:xfrm>
            <a:off x="341246" y="4237014"/>
            <a:ext cx="5083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/>
              <a:t>Bei keiner </a:t>
            </a:r>
            <a:r>
              <a:rPr lang="de-DE" sz="2400" dirty="0" err="1"/>
              <a:t>Zutransferierung</a:t>
            </a:r>
            <a:r>
              <a:rPr lang="de-DE" sz="2400" dirty="0"/>
              <a:t> lag zum Zeitpunkt der Übernahme ein MRT der gesamten Neuroachse vor !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63E0AE23-F181-87D5-E99C-50A77D9B68F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68189" y="6665603"/>
            <a:ext cx="11154061" cy="427629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FD1BA1-9691-936F-60A2-DF3995014E27}"/>
              </a:ext>
            </a:extLst>
          </p:cNvPr>
          <p:cNvSpPr txBox="1"/>
          <p:nvPr/>
        </p:nvSpPr>
        <p:spPr>
          <a:xfrm>
            <a:off x="341246" y="3315490"/>
            <a:ext cx="462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Iatrogen, </a:t>
            </a:r>
            <a:r>
              <a:rPr lang="de-DE" b="1" dirty="0" err="1"/>
              <a:t>post</a:t>
            </a:r>
            <a:r>
              <a:rPr lang="de-DE" b="1" dirty="0"/>
              <a:t> </a:t>
            </a:r>
            <a:r>
              <a:rPr lang="de-DE" b="1" dirty="0" err="1"/>
              <a:t>infiltrationem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9947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448BADA-D095-954A-91FF-B57312CCA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BC84A69-8B18-6617-643F-86066BAC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14E8D6-FD9F-588E-DC6F-A43DBD7AFE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6" descr="Ein Bild, das draußen, sitzend, klein, stehend enthält.&#10;&#10;Automatisch generierte Beschreibung">
            <a:extLst>
              <a:ext uri="{FF2B5EF4-FFF2-40B4-BE49-F238E27FC236}">
                <a16:creationId xmlns:a16="http://schemas.microsoft.com/office/drawing/2014/main" id="{91041164-DC84-50CB-71D8-ECE902EE649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9202325" y="471797"/>
            <a:ext cx="2509190" cy="42751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95A97A9-0C6C-5789-C3A8-A17D8035769B}"/>
              </a:ext>
            </a:extLst>
          </p:cNvPr>
          <p:cNvSpPr txBox="1"/>
          <p:nvPr/>
        </p:nvSpPr>
        <p:spPr>
          <a:xfrm>
            <a:off x="1503335" y="1845960"/>
            <a:ext cx="75590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Durchschnittlich wurden 2 (1-4) Abteilungen (Neurochirurgische Abteilungen, orthopädisch, traumatologische Abteilungen involviert</a:t>
            </a:r>
          </a:p>
          <a:p>
            <a:pPr algn="l"/>
            <a:endParaRPr lang="de-DE" sz="2000" dirty="0"/>
          </a:p>
          <a:p>
            <a:pPr algn="l"/>
            <a:r>
              <a:rPr lang="de-DE" sz="2000" dirty="0"/>
              <a:t>„kein Intensivbett“</a:t>
            </a:r>
          </a:p>
          <a:p>
            <a:pPr algn="l"/>
            <a:r>
              <a:rPr lang="de-DE" sz="2000" dirty="0"/>
              <a:t>“kein Wirbelsäulenteam im Dienst“</a:t>
            </a:r>
          </a:p>
          <a:p>
            <a:pPr algn="l"/>
            <a:r>
              <a:rPr lang="de-DE" sz="2000" dirty="0"/>
              <a:t> Keine </a:t>
            </a:r>
            <a:r>
              <a:rPr lang="de-DE" sz="2000" dirty="0" err="1"/>
              <a:t>Bettenkapaziät</a:t>
            </a:r>
            <a:r>
              <a:rPr lang="de-DE" sz="2000" dirty="0"/>
              <a:t> wegen </a:t>
            </a:r>
            <a:r>
              <a:rPr lang="de-DE" sz="2000" dirty="0" err="1"/>
              <a:t>Personalmagels</a:t>
            </a:r>
            <a:endParaRPr lang="de-DE" sz="2000" dirty="0"/>
          </a:p>
          <a:p>
            <a:pPr algn="l"/>
            <a:r>
              <a:rPr lang="de-DE" sz="2000" dirty="0"/>
              <a:t> Keine Möglichkeit zu stabilisieren</a:t>
            </a:r>
          </a:p>
        </p:txBody>
      </p:sp>
    </p:spTree>
    <p:extLst>
      <p:ext uri="{BB962C8B-B14F-4D97-AF65-F5344CB8AC3E}">
        <p14:creationId xmlns:p14="http://schemas.microsoft.com/office/powerpoint/2010/main" val="425515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7312B0-4C89-A319-1B7C-99B4E827E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DF1C0C-E70F-FA47-B9F6-F5D9331D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A730EF-7451-464D-40EE-E97D5119FE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872A699-5A09-4FB8-26FC-529906168BB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740112" y="1400754"/>
            <a:ext cx="1397000" cy="2895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46CF2C6-98C8-9DC2-5E0D-94BDB0B28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787" y="1629032"/>
            <a:ext cx="2103120" cy="24390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6A2263-D72A-8B82-24B7-0A4492614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447" y="1468464"/>
            <a:ext cx="2557409" cy="392107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DBC724E-E2D4-C4B7-C41A-3BC667E59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396" y="1400754"/>
            <a:ext cx="2343241" cy="39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73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B66D4B-2148-8A33-ED29-7FFACEA7C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4FB759-FF88-256E-713E-38503ACA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1AB9C80-C276-808F-F7A7-83B7F5B89F9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7939" y="1697135"/>
            <a:ext cx="2960292" cy="3852943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C439F71-7EDF-BFC7-545E-4732FEE3CAD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3731474" y="1486037"/>
            <a:ext cx="3752362" cy="4275138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73331F0-21A0-686D-0173-456067C77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400" y="886968"/>
            <a:ext cx="36576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83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7AD6353-E336-98FA-C1BC-CB99A4C1E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D52D15-853F-62E2-55A9-A0E0BA5AC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BCEDDE-593C-BC23-78C9-48CCC0F279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C9300C5-A4D3-DC60-7AA4-CBDCE06E08F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0899" y="1782626"/>
            <a:ext cx="11154061" cy="4276291"/>
          </a:xfrm>
        </p:spPr>
        <p:txBody>
          <a:bodyPr/>
          <a:lstStyle/>
          <a:p>
            <a:r>
              <a:rPr lang="de-DE" sz="2800" dirty="0"/>
              <a:t>Verkürzung der Dauer bis zur Diagnosestellung</a:t>
            </a:r>
          </a:p>
          <a:p>
            <a:r>
              <a:rPr lang="de-DE" sz="2800" dirty="0"/>
              <a:t>Frühzeitig an MRT der gesamten Neuroachsen denken</a:t>
            </a:r>
          </a:p>
          <a:p>
            <a:r>
              <a:rPr lang="de-DE" sz="2800" dirty="0"/>
              <a:t>Interdisziplinäre Fallkonferenzen NCH/</a:t>
            </a:r>
            <a:r>
              <a:rPr lang="de-DE" sz="2800" dirty="0" err="1"/>
              <a:t>Ortho</a:t>
            </a:r>
            <a:r>
              <a:rPr lang="de-DE" sz="2800" dirty="0"/>
              <a:t>/Trauma</a:t>
            </a:r>
          </a:p>
          <a:p>
            <a:r>
              <a:rPr lang="de-DE" sz="2800" dirty="0"/>
              <a:t>Ansprechpartner und Case Manager für Abteilungen ohne unmittelbar vor Ort greifbare </a:t>
            </a:r>
            <a:r>
              <a:rPr lang="de-DE" sz="2800" dirty="0" err="1"/>
              <a:t>neurochirurgsiche</a:t>
            </a:r>
            <a:r>
              <a:rPr lang="de-DE" sz="2800" dirty="0"/>
              <a:t>/orthopädische /traumatologische Abteilungen</a:t>
            </a:r>
          </a:p>
        </p:txBody>
      </p:sp>
    </p:spTree>
    <p:extLst>
      <p:ext uri="{BB962C8B-B14F-4D97-AF65-F5344CB8AC3E}">
        <p14:creationId xmlns:p14="http://schemas.microsoft.com/office/powerpoint/2010/main" val="213329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6C1A53C-B334-AEE5-A58F-C11B44F92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41074" y="5973532"/>
            <a:ext cx="2936723" cy="360000"/>
          </a:xfrm>
        </p:spPr>
        <p:txBody>
          <a:bodyPr/>
          <a:lstStyle/>
          <a:p>
            <a:r>
              <a:rPr lang="de-AT" dirty="0"/>
              <a:t>Wirbelsäulenteam Orthopädie-Traumatologie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0F32335-E0CF-923C-EBDD-03A519D7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C4EBB5F-4042-E9E9-F1BF-69251CB7FB8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4761" y="2237403"/>
            <a:ext cx="3908784" cy="2559258"/>
          </a:xfr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265989F-6E3D-96BC-DCB2-FA5B94D3FFA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5400" dirty="0"/>
              <a:t>Danke für Ihre Aufmerksamkeit 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0E15BD-E125-5D61-1D26-62BFC7E64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334" y="2635835"/>
            <a:ext cx="4435727" cy="296686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424C68D-5704-9348-0E73-F2FC610FAAA3}"/>
              </a:ext>
            </a:extLst>
          </p:cNvPr>
          <p:cNvSpPr txBox="1"/>
          <p:nvPr/>
        </p:nvSpPr>
        <p:spPr>
          <a:xfrm>
            <a:off x="11447" y="4796661"/>
            <a:ext cx="6710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/>
              <a:t>Save The Date: </a:t>
            </a:r>
          </a:p>
          <a:p>
            <a:pPr algn="l"/>
            <a:r>
              <a:rPr lang="de-DE" sz="2400" dirty="0"/>
              <a:t>Spinal </a:t>
            </a:r>
            <a:r>
              <a:rPr lang="de-DE" sz="2400" dirty="0" err="1"/>
              <a:t>Deformity</a:t>
            </a:r>
            <a:r>
              <a:rPr lang="de-DE" sz="2400" dirty="0"/>
              <a:t> </a:t>
            </a:r>
          </a:p>
          <a:p>
            <a:pPr algn="l"/>
            <a:r>
              <a:rPr lang="de-DE" sz="2400" dirty="0" err="1"/>
              <a:t>Discussion</a:t>
            </a:r>
            <a:r>
              <a:rPr lang="de-DE" sz="2400" dirty="0"/>
              <a:t> Group 22./23.11.2024 Salzburg</a:t>
            </a:r>
          </a:p>
        </p:txBody>
      </p:sp>
    </p:spTree>
    <p:extLst>
      <p:ext uri="{BB962C8B-B14F-4D97-AF65-F5344CB8AC3E}">
        <p14:creationId xmlns:p14="http://schemas.microsoft.com/office/powerpoint/2010/main" val="289847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2ECC070-AB7F-0926-05E7-8102CF757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8221" y="6206203"/>
            <a:ext cx="2936723" cy="360000"/>
          </a:xfrm>
        </p:spPr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9236EE-7CF9-E175-E1E1-8D23F54B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6A1F483C-BC06-357D-4FB3-D522815A88D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14090" y="781050"/>
            <a:ext cx="163820" cy="260350"/>
          </a:xfr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7E69D42-4459-A73B-FA93-8D49CABEF52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128765" y="1041400"/>
            <a:ext cx="1782785" cy="42751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6AA0FCC-4366-3795-007A-B245884FA7B6}"/>
              </a:ext>
            </a:extLst>
          </p:cNvPr>
          <p:cNvSpPr txBox="1"/>
          <p:nvPr/>
        </p:nvSpPr>
        <p:spPr>
          <a:xfrm>
            <a:off x="1911550" y="2394944"/>
            <a:ext cx="70052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Multimorbides Patientengut</a:t>
            </a:r>
          </a:p>
          <a:p>
            <a:pPr algn="l"/>
            <a:r>
              <a:rPr lang="de-DE" sz="2000" dirty="0"/>
              <a:t>Steigende Inzidenz</a:t>
            </a:r>
          </a:p>
          <a:p>
            <a:pPr algn="l"/>
            <a:r>
              <a:rPr lang="de-DE" sz="2000" dirty="0"/>
              <a:t>Komplexe chirurgische mehrzeitige Eingriffe</a:t>
            </a:r>
          </a:p>
          <a:p>
            <a:pPr algn="l"/>
            <a:r>
              <a:rPr lang="de-DE" sz="2000" dirty="0"/>
              <a:t>Potentielle Intensivpflichtigkeit und </a:t>
            </a:r>
          </a:p>
          <a:p>
            <a:pPr algn="l"/>
            <a:r>
              <a:rPr lang="de-DE" sz="2000" dirty="0"/>
              <a:t>potentiell lange stationäre Aufenthalte</a:t>
            </a:r>
          </a:p>
          <a:p>
            <a:pPr algn="l"/>
            <a:r>
              <a:rPr lang="de-DE" sz="2000" dirty="0">
                <a:highlight>
                  <a:srgbClr val="FFFF00"/>
                </a:highlight>
              </a:rPr>
              <a:t>Lange Zeit bis Diagnosestellung </a:t>
            </a:r>
          </a:p>
          <a:p>
            <a:pPr algn="l"/>
            <a:r>
              <a:rPr lang="de-DE" sz="2000" dirty="0">
                <a:highlight>
                  <a:srgbClr val="FFFF00"/>
                </a:highlight>
              </a:rPr>
              <a:t>Inkomplette und nicht standardisierte </a:t>
            </a:r>
          </a:p>
          <a:p>
            <a:pPr algn="l"/>
            <a:r>
              <a:rPr lang="de-DE" sz="2000" dirty="0">
                <a:highlight>
                  <a:srgbClr val="FFFF00"/>
                </a:highlight>
              </a:rPr>
              <a:t>Bildgebung</a:t>
            </a:r>
          </a:p>
          <a:p>
            <a:pPr algn="l"/>
            <a:endParaRPr lang="de-DE" sz="1200" dirty="0"/>
          </a:p>
          <a:p>
            <a:pPr algn="l"/>
            <a:endParaRPr 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05B7F6F-9BA1-369F-583C-C1EDA6513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944" y="30996"/>
            <a:ext cx="425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E9ACF33-B96B-C9B4-7F0B-0166622AA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5D7D555-8045-31C2-516C-7D68D0083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F8DBB68-988B-7D1C-0D25-30E4A6FCA8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06499" y="4159680"/>
            <a:ext cx="9065916" cy="1760672"/>
          </a:xfrm>
        </p:spPr>
      </p:pic>
      <p:pic>
        <p:nvPicPr>
          <p:cNvPr id="6" name="Inhaltsplatzhalter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401B86F-F09D-EB60-1DFF-72A4B6F50DD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363" y="230537"/>
            <a:ext cx="6089637" cy="4062494"/>
          </a:xfrm>
        </p:spPr>
      </p:pic>
    </p:spTree>
    <p:extLst>
      <p:ext uri="{BB962C8B-B14F-4D97-AF65-F5344CB8AC3E}">
        <p14:creationId xmlns:p14="http://schemas.microsoft.com/office/powerpoint/2010/main" val="1898179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5A44F26-E38B-C3D5-A297-CFF58456A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466C4F-62E9-31F4-E6ED-4EB74884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CDF0F3B-5089-2427-8AB3-541947CEA5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63173" y="1963723"/>
            <a:ext cx="4628827" cy="2647950"/>
          </a:xfr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B6BC540-CEC8-DD8B-AB04-F745A8F1385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1008103" y="1963723"/>
            <a:ext cx="4673600" cy="8509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BA0FCBF-F73C-5537-4107-D56F9202E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083"/>
            <a:ext cx="7645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8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DFDCF4F-627F-8068-DF72-DD00EAC18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  <a:p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5E484A3-7E84-B413-BD44-F652FE59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B231843-B536-D82C-5E3A-90460188E8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92224" y="1402080"/>
            <a:ext cx="6999776" cy="2773680"/>
          </a:xfr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058DE5E-CBEF-CB31-46A2-7678585EC53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295599" y="1203960"/>
            <a:ext cx="5068881" cy="3230880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C12E42A-8FCE-C18F-5F4C-421FEBC11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29" y="3429000"/>
            <a:ext cx="2103120" cy="243904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BEA163-D3B2-7D8C-7C99-F79D05680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224" y="2987040"/>
            <a:ext cx="1397000" cy="2895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915BAEC-1CC6-4860-DC66-3ED495D94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624" y="3139440"/>
            <a:ext cx="1397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FD3AF7B-EA54-7D6A-CC75-7958AD13F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7E38B3-CA45-944A-000E-C121139B0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A03EA5C-8F34-AB72-7D2E-11C2E1D191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7939" y="1500280"/>
            <a:ext cx="8246826" cy="2358390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3A461E0-D274-1E5A-7280-2FD4064D637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372745" y="3858670"/>
            <a:ext cx="11155363" cy="2050937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ADDBEFA-0F0E-8DF4-2C76-C78E639E7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153" y="216860"/>
            <a:ext cx="25273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A78E72A-5C4C-B6AA-0682-513ECD868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Orthopädie-Traumatologie/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9DF776-5422-5B06-20D3-19C33239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E5A69451-2B7F-43EA-FF97-8BD2B42B13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55360" y="1188298"/>
            <a:ext cx="7650480" cy="3517604"/>
          </a:xfrm>
        </p:spPr>
      </p:pic>
      <p:sp>
        <p:nvSpPr>
          <p:cNvPr id="8" name="Pfeil nach rechts 7">
            <a:extLst>
              <a:ext uri="{FF2B5EF4-FFF2-40B4-BE49-F238E27FC236}">
                <a16:creationId xmlns:a16="http://schemas.microsoft.com/office/drawing/2014/main" id="{A34AADA6-3BF8-CF66-F9A5-A5C601109B8E}"/>
              </a:ext>
            </a:extLst>
          </p:cNvPr>
          <p:cNvSpPr/>
          <p:nvPr/>
        </p:nvSpPr>
        <p:spPr>
          <a:xfrm>
            <a:off x="762000" y="2240280"/>
            <a:ext cx="693360" cy="259080"/>
          </a:xfrm>
          <a:prstGeom prst="rightArrow">
            <a:avLst/>
          </a:prstGeom>
          <a:solidFill>
            <a:schemeClr val="accent2"/>
          </a:solidFill>
          <a:ln w="6350">
            <a:solidFill>
              <a:srgbClr val="A0C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Pfeil nach oben 8">
            <a:extLst>
              <a:ext uri="{FF2B5EF4-FFF2-40B4-BE49-F238E27FC236}">
                <a16:creationId xmlns:a16="http://schemas.microsoft.com/office/drawing/2014/main" id="{A7024E57-DED4-5C8D-CE76-94A8835C7B33}"/>
              </a:ext>
            </a:extLst>
          </p:cNvPr>
          <p:cNvSpPr/>
          <p:nvPr/>
        </p:nvSpPr>
        <p:spPr>
          <a:xfrm>
            <a:off x="7034832" y="4160520"/>
            <a:ext cx="173688" cy="365760"/>
          </a:xfrm>
          <a:prstGeom prst="upArrow">
            <a:avLst/>
          </a:prstGeom>
          <a:solidFill>
            <a:schemeClr val="accent2"/>
          </a:solidFill>
          <a:ln w="6350">
            <a:solidFill>
              <a:srgbClr val="A0C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AE0CEE8-1E7B-AA54-16A9-323847C5AF1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9472990" y="1328579"/>
            <a:ext cx="25273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5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D1E686F-4655-5BB2-113C-6BDB3C576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CC4A4F0-4B90-6366-FAB0-1E000A39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E06B5F96-FE46-04E7-BE20-EF74A43F50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37220" y="781050"/>
            <a:ext cx="1317560" cy="260350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ACF0489-57D2-B227-6F09-63AFCF6FA45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157691" y="3673548"/>
            <a:ext cx="11155363" cy="1578365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0B63E6A-CB1A-4DF3-2E31-D69C5DD1A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72" y="143993"/>
            <a:ext cx="7772400" cy="352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56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CC2BD9-63C6-75A6-413B-C35BF76F9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Wirbelsäulenteam Orthopädie-Traumatologie /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062163-1C7C-6C22-C553-30BA5CBC6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2BBE7E7-774B-8713-3D76-AAB4FFEA88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3471" y="695452"/>
            <a:ext cx="7773115" cy="3279506"/>
          </a:xfr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4C3F33F-C411-11AD-CED8-274C7FD285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39485" y="4248057"/>
            <a:ext cx="11154061" cy="4276291"/>
          </a:xfrm>
        </p:spPr>
        <p:txBody>
          <a:bodyPr/>
          <a:lstStyle/>
          <a:p>
            <a:r>
              <a:rPr lang="de-AT" sz="3600" dirty="0">
                <a:effectLst/>
                <a:latin typeface="Helvetica" pitchFamily="2" charset="0"/>
              </a:rPr>
              <a:t>Die durchschnittliche Zeitdauer von Symptombeginn bis zur Diagnose </a:t>
            </a:r>
            <a:r>
              <a:rPr lang="de-AT" sz="3600" dirty="0">
                <a:latin typeface="Helvetica" pitchFamily="2" charset="0"/>
              </a:rPr>
              <a:t>beträgt</a:t>
            </a:r>
            <a:r>
              <a:rPr lang="de-AT" sz="3600" dirty="0">
                <a:effectLst/>
                <a:latin typeface="Helvetica" pitchFamily="2" charset="0"/>
              </a:rPr>
              <a:t> 11-59 Tage [1]. </a:t>
            </a:r>
            <a:endParaRPr lang="de-AT" sz="3600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057982-8496-E491-9462-351546A19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13" y="5425910"/>
            <a:ext cx="7772400" cy="7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2330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WienerGV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0C96D"/>
      </a:accent1>
      <a:accent2>
        <a:srgbClr val="004C5B"/>
      </a:accent2>
      <a:accent3>
        <a:srgbClr val="D8E8C5"/>
      </a:accent3>
      <a:accent4>
        <a:srgbClr val="C6DBDA"/>
      </a:accent4>
      <a:accent5>
        <a:srgbClr val="5F5F5F"/>
      </a:accent5>
      <a:accent6>
        <a:srgbClr val="C0C0C0"/>
      </a:accent6>
      <a:hlink>
        <a:srgbClr val="0563C1"/>
      </a:hlink>
      <a:folHlink>
        <a:srgbClr val="954F72"/>
      </a:folHlink>
    </a:clrScheme>
    <a:fontScheme name="Gesundheitsverbund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rgbClr val="A0C96D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Gesundheitsverbund_PPT_16X9_2020-09-02.pptx" id="{FA312740-DE27-422F-86E2-7A75253D8537}" vid="{F043AB9B-80C8-4B19-B551-F89CF8528A7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KDO_PPT</Template>
  <TotalTime>0</TotalTime>
  <Words>266</Words>
  <Application>Microsoft Macintosh PowerPoint</Application>
  <PresentationFormat>Breitbild</PresentationFormat>
  <Paragraphs>58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Helvetica</vt:lpstr>
      <vt:lpstr>Lucida Sans Unicode</vt:lpstr>
      <vt:lpstr>Symbol</vt:lpstr>
      <vt:lpstr>Standarddesign</vt:lpstr>
      <vt:lpstr>Spondylodiscitis die „Wiener Realtität“ ?!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1_iali8mri@univie.onmicrosoft.com</dc:creator>
  <cp:lastModifiedBy>Georg Grabmeier</cp:lastModifiedBy>
  <cp:revision>82</cp:revision>
  <dcterms:created xsi:type="dcterms:W3CDTF">2023-09-28T17:57:45Z</dcterms:created>
  <dcterms:modified xsi:type="dcterms:W3CDTF">2024-01-27T06:35:12Z</dcterms:modified>
</cp:coreProperties>
</file>