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6" r:id="rId2"/>
    <p:sldId id="318" r:id="rId3"/>
    <p:sldId id="370" r:id="rId4"/>
    <p:sldId id="332" r:id="rId5"/>
    <p:sldId id="335" r:id="rId6"/>
    <p:sldId id="338" r:id="rId7"/>
    <p:sldId id="320" r:id="rId8"/>
    <p:sldId id="339" r:id="rId9"/>
    <p:sldId id="340" r:id="rId10"/>
    <p:sldId id="341" r:id="rId11"/>
    <p:sldId id="348" r:id="rId12"/>
    <p:sldId id="319" r:id="rId13"/>
    <p:sldId id="342" r:id="rId14"/>
    <p:sldId id="368" r:id="rId15"/>
    <p:sldId id="367" r:id="rId16"/>
    <p:sldId id="344" r:id="rId17"/>
    <p:sldId id="343" r:id="rId18"/>
    <p:sldId id="345" r:id="rId19"/>
    <p:sldId id="324" r:id="rId20"/>
    <p:sldId id="330" r:id="rId21"/>
    <p:sldId id="369" r:id="rId22"/>
  </p:sldIdLst>
  <p:sldSz cx="9144000" cy="6858000" type="screen4x3"/>
  <p:notesSz cx="6669088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arina Dengg" initials="KD" lastIdx="1" clrIdx="0">
    <p:extLst/>
  </p:cmAuthor>
  <p:cmAuthor id="2" name="Microsoft Office-Anwender" initials="Office" lastIdx="0" clrIdx="1">
    <p:extLst/>
  </p:cmAuthor>
  <p:cmAuthor id="3" name="Microsoft Office-Anwender" initials="Office [2]" lastIdx="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15" autoAdjust="0"/>
    <p:restoredTop sz="95884" autoAdjust="0"/>
  </p:normalViewPr>
  <p:slideViewPr>
    <p:cSldViewPr snapToGrid="0" showGuides="1">
      <p:cViewPr varScale="1">
        <p:scale>
          <a:sx n="114" d="100"/>
          <a:sy n="114" d="100"/>
        </p:scale>
        <p:origin x="1112" y="168"/>
      </p:cViewPr>
      <p:guideLst>
        <p:guide orient="horz" pos="346"/>
        <p:guide pos="2880"/>
      </p:guideLst>
    </p:cSldViewPr>
  </p:slideViewPr>
  <p:outlineViewPr>
    <p:cViewPr>
      <p:scale>
        <a:sx n="33" d="100"/>
        <a:sy n="33" d="100"/>
      </p:scale>
      <p:origin x="0" y="-8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E05E-0E5F-4619-840B-04816CDCE1FF}" type="datetimeFigureOut">
              <a:rPr lang="de-AT" smtClean="0"/>
              <a:t>27.01.24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16DE8-E1E4-4AF2-9B02-7E3CC699773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42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4AB0C-E262-4C0E-AFB9-E3AC8707D9BE}" type="datetimeFigureOut">
              <a:rPr lang="de-DE" smtClean="0"/>
              <a:t>27.01.24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FF36-2726-40AA-99D6-4D73C8508E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6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69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94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768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52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6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de-DE"/>
          </a:p>
        </p:txBody>
      </p:sp>
      <p:sp>
        <p:nvSpPr>
          <p:cNvPr id="63491" name="Foliennummernplatzhalter 3"/>
          <p:cNvSpPr txBox="1">
            <a:spLocks noGrp="1"/>
          </p:cNvSpPr>
          <p:nvPr/>
        </p:nvSpPr>
        <p:spPr bwMode="auto">
          <a:xfrm>
            <a:off x="3778250" y="9377363"/>
            <a:ext cx="28892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544359-B2ED-5E49-9FAC-17967C29B513}" type="slidenum">
              <a:rPr lang="de-DE" altLang="de-DE"/>
              <a:pPr algn="r" eaLnBrk="1" hangingPunct="1"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57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AT"/>
              <a:t>Organisationseinheit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Richard Lass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1"/>
            <a:ext cx="9144000" cy="630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39086" y="1345093"/>
            <a:ext cx="7975073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39086" y="3824768"/>
            <a:ext cx="7975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pic>
        <p:nvPicPr>
          <p:cNvPr id="8" name="Picture 3" descr="Y:\oeffentlichkeit_sponsoring\Laufwerk_NEU\Grafik\Logos\MedUni Wien\Hauptlogo\MedUni Wien_Logo\WEB\PNG\MedUni Wien_Hauptlogo_DE_RGB_72dp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7" y="6384199"/>
            <a:ext cx="1554003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54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41438"/>
            <a:ext cx="3886200" cy="4835525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886200" cy="4835525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8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976312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341439"/>
            <a:ext cx="3868340" cy="859320"/>
          </a:xfr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200759"/>
            <a:ext cx="3868340" cy="3988904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341439"/>
            <a:ext cx="3887391" cy="859320"/>
          </a:xfrm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buNone/>
              <a:defRPr lang="de-DE" sz="2400" b="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200759"/>
            <a:ext cx="3887391" cy="3988904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681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1" y="6308725"/>
            <a:ext cx="9144000" cy="549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Richard Lass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AT"/>
              <a:t>Organisationseinheit</a:t>
            </a:r>
            <a:endParaRPr lang="de-DE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512" y="6391520"/>
            <a:ext cx="1554003" cy="3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308725"/>
          </a:xfrm>
        </p:spPr>
        <p:txBody>
          <a:bodyPr/>
          <a:lstStyle/>
          <a:p>
            <a:r>
              <a:rPr lang="de-AT"/>
              <a:t>Bild auf Platzhalter ziehen oder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3438" y="457464"/>
            <a:ext cx="3870325" cy="5656064"/>
          </a:xfrm>
          <a:prstGeom prst="round2DiagRect">
            <a:avLst>
              <a:gd name="adj1" fmla="val 6468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800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839571" y="1438620"/>
            <a:ext cx="3586339" cy="450974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15350" y="6434321"/>
            <a:ext cx="463716" cy="314081"/>
          </a:xfrm>
        </p:spPr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472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1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Richard Lass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7"/>
            <a:ext cx="3968750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 dirty="0"/>
          </a:p>
        </p:txBody>
      </p:sp>
      <p:sp>
        <p:nvSpPr>
          <p:cNvPr id="7" name="Inhaltsplatzhalter 6"/>
          <p:cNvSpPr>
            <a:spLocks noGrp="1" noChangeAspect="1"/>
          </p:cNvSpPr>
          <p:nvPr>
            <p:ph sz="quarter" idx="14"/>
          </p:nvPr>
        </p:nvSpPr>
        <p:spPr>
          <a:xfrm>
            <a:off x="4848225" y="1341438"/>
            <a:ext cx="3667125" cy="4853804"/>
          </a:xfrm>
          <a:prstGeom prst="round2DiagRect">
            <a:avLst>
              <a:gd name="adj1" fmla="val 895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8000" tIns="72000" bIns="7200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6125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abgerun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1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Richard Lass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7"/>
            <a:ext cx="7912100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08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67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348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5AE0-4CA4-8E4A-A65E-686857B8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E7007-7232-5048-9508-FF2C93F71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4F2E-4681-EA41-81B4-D61F49B5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6D02F-EF69-CB45-898B-A6A4D607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Richard 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AF93E-0F82-594F-8263-FD0206CF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84BA-3302-D248-920A-10F7A36F26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1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Richard Lass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7"/>
            <a:ext cx="7912100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6766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539086" y="1345093"/>
            <a:ext cx="7975073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39086" y="3824768"/>
            <a:ext cx="7975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677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2000"/>
          </a:xfrm>
        </p:spPr>
        <p:txBody>
          <a:bodyPr tIns="72000" bIns="0"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14538"/>
            <a:ext cx="7886700" cy="4162425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8650" y="1341438"/>
            <a:ext cx="7886700" cy="630237"/>
          </a:xfr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AT"/>
              <a:t>Organisationseinheit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Richard Lass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6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00" y="365125"/>
            <a:ext cx="7887600" cy="972000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30000" y="5697787"/>
            <a:ext cx="7912100" cy="56542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30000" y="1425684"/>
            <a:ext cx="7924800" cy="4272104"/>
          </a:xfrm>
        </p:spPr>
        <p:txBody>
          <a:bodyPr/>
          <a:lstStyle/>
          <a:p>
            <a:r>
              <a:rPr lang="de-AT"/>
              <a:t>Bild auf Platzhalter ziehen oder durch Klicken auf Symbol hinzufügen</a:t>
            </a:r>
            <a:endParaRPr lang="en-GB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AT"/>
              <a:t>Organisationseinheit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Richard Lass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9286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- schwarz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41438"/>
            <a:ext cx="3886200" cy="4835525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886200" cy="4835525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Richard Lass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052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Weiß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87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rosa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99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türkis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Richard Lass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294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" y="6308725"/>
            <a:ext cx="9144000" cy="549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2000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37125"/>
            <a:ext cx="7886700" cy="483983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AT"/>
              <a:t>Organisationseinheit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Richard Lass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15350" y="6434321"/>
            <a:ext cx="463716" cy="3140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512" y="6391520"/>
            <a:ext cx="1554003" cy="3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8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6" r:id="rId2"/>
    <p:sldLayoutId id="2147483672" r:id="rId3"/>
    <p:sldLayoutId id="2147483661" r:id="rId4"/>
    <p:sldLayoutId id="2147483650" r:id="rId5"/>
    <p:sldLayoutId id="2147483677" r:id="rId6"/>
    <p:sldLayoutId id="2147483673" r:id="rId7"/>
    <p:sldLayoutId id="2147483664" r:id="rId8"/>
    <p:sldLayoutId id="2147483665" r:id="rId9"/>
    <p:sldLayoutId id="2147483652" r:id="rId10"/>
    <p:sldLayoutId id="2147483653" r:id="rId11"/>
    <p:sldLayoutId id="2147483660" r:id="rId12"/>
    <p:sldLayoutId id="2147483674" r:id="rId13"/>
    <p:sldLayoutId id="2147483675" r:id="rId14"/>
    <p:sldLayoutId id="2147483654" r:id="rId15"/>
    <p:sldLayoutId id="2147483655" r:id="rId16"/>
    <p:sldLayoutId id="2147483678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94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3525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975" indent="-263525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7813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0" userDrawn="1">
          <p15:clr>
            <a:srgbClr val="F26B43"/>
          </p15:clr>
        </p15:guide>
        <p15:guide id="2" pos="5363" userDrawn="1">
          <p15:clr>
            <a:srgbClr val="F26B43"/>
          </p15:clr>
        </p15:guide>
        <p15:guide id="3" orient="horz" pos="845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  <p15:guide id="6" pos="29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7114" y="1998326"/>
            <a:ext cx="8481391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25.Symposium</a:t>
            </a:r>
            <a:br>
              <a:rPr lang="de-DE" dirty="0"/>
            </a:br>
            <a:r>
              <a:rPr lang="de-DE" dirty="0"/>
              <a:t> </a:t>
            </a:r>
            <a:r>
              <a:rPr lang="de-DE" sz="3600" dirty="0"/>
              <a:t>der Österreichischen Gesellschaft für Wirbelsäulenchirurgie</a:t>
            </a:r>
            <a:br>
              <a:rPr lang="de-DE" dirty="0"/>
            </a:br>
            <a:br>
              <a:rPr lang="de-DE" b="1" dirty="0"/>
            </a:br>
            <a:r>
              <a:rPr lang="de-DE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Hip </a:t>
            </a:r>
            <a:r>
              <a:rPr lang="de-DE" sz="4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Spine</a:t>
            </a:r>
            <a:r>
              <a:rPr lang="de-DE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Score-</a:t>
            </a:r>
            <a:br>
              <a:rPr lang="de-DE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Bedeutung in der </a:t>
            </a:r>
            <a:r>
              <a:rPr lang="de-DE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Endoprothetik</a:t>
            </a:r>
            <a:endParaRPr lang="de-DE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40275" y="4864590"/>
            <a:ext cx="7975073" cy="1302034"/>
          </a:xfrm>
        </p:spPr>
        <p:txBody>
          <a:bodyPr/>
          <a:lstStyle/>
          <a:p>
            <a:pPr algn="ctr"/>
            <a:r>
              <a:rPr lang="de-DE" b="1" dirty="0" err="1"/>
              <a:t>Assoc</a:t>
            </a:r>
            <a:r>
              <a:rPr lang="de-DE" b="1" dirty="0"/>
              <a:t>.-Prof. PD. Dr. Richard Lass</a:t>
            </a:r>
            <a:br>
              <a:rPr lang="de-DE" dirty="0"/>
            </a:br>
            <a:r>
              <a:rPr lang="de-DE" dirty="0"/>
              <a:t>Universitätsklinik für Orthopädie und Unfallchirurgie</a:t>
            </a:r>
          </a:p>
        </p:txBody>
      </p:sp>
      <p:sp>
        <p:nvSpPr>
          <p:cNvPr id="7" name="Rechteck 6"/>
          <p:cNvSpPr/>
          <p:nvPr/>
        </p:nvSpPr>
        <p:spPr>
          <a:xfrm>
            <a:off x="3512148" y="633568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27. Jänner 2024	</a:t>
            </a:r>
          </a:p>
        </p:txBody>
      </p:sp>
      <p:pic>
        <p:nvPicPr>
          <p:cNvPr id="5" name="Picture 12" descr="endocert">
            <a:extLst>
              <a:ext uri="{FF2B5EF4-FFF2-40B4-BE49-F238E27FC236}">
                <a16:creationId xmlns:a16="http://schemas.microsoft.com/office/drawing/2014/main" id="{968D51E8-5F30-4B4A-A731-90E527F9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8" y="93172"/>
            <a:ext cx="1059365" cy="105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F49490-922D-B043-AB6F-8F4AEF634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644" y="6335686"/>
            <a:ext cx="1298909" cy="5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6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E67B9-E934-184C-8AD2-3BCC838C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76" y="1366736"/>
            <a:ext cx="8401443" cy="9720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+mn-lt"/>
              </a:rPr>
              <a:t>Verringerte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Beweglichkeit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durch</a:t>
            </a:r>
            <a:r>
              <a:rPr lang="en-US" sz="2800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Spondylodese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3740A0B-8C3B-EB41-BCDC-271D408F2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198" y="2212530"/>
            <a:ext cx="4175522" cy="3288868"/>
          </a:xfrm>
          <a:ln>
            <a:solidFill>
              <a:schemeClr val="bg1"/>
            </a:solidFill>
          </a:ln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97BFFC-DFC3-4567-9A00-F3FE23BA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29" y="2212530"/>
            <a:ext cx="4032798" cy="303311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84BA-3302-D248-920A-10F7A36F26A7}" type="slidenum">
              <a:rPr lang="en-US" smtClean="0"/>
              <a:t>10</a:t>
            </a:fld>
            <a:endParaRPr lang="en-US"/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5394251" y="3175591"/>
            <a:ext cx="120502" cy="14176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5302102" y="2417135"/>
            <a:ext cx="212651" cy="956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7435702" y="2464941"/>
            <a:ext cx="262270" cy="10813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7620000" y="3448484"/>
            <a:ext cx="155944" cy="23038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5411971" y="3317359"/>
            <a:ext cx="2587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7612910" y="3678866"/>
            <a:ext cx="2977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7BC65AA1-65A4-4440-87C7-497BBE9CD0FD}"/>
              </a:ext>
            </a:extLst>
          </p:cNvPr>
          <p:cNvSpPr txBox="1">
            <a:spLocks/>
          </p:cNvSpPr>
          <p:nvPr/>
        </p:nvSpPr>
        <p:spPr>
          <a:xfrm>
            <a:off x="397588" y="374605"/>
            <a:ext cx="7886700" cy="661954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Präoperative</a:t>
            </a:r>
            <a:r>
              <a:rPr lang="en-US" b="1" dirty="0"/>
              <a:t> </a:t>
            </a:r>
            <a:r>
              <a:rPr lang="en-US" b="1" dirty="0" err="1"/>
              <a:t>Abklärung</a:t>
            </a:r>
            <a:endParaRPr lang="en-US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98402F-7955-8F4E-A752-69B376C14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628" y="2066540"/>
            <a:ext cx="2725139" cy="343485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113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65AA1-65A4-4440-87C7-497BBE9C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8793"/>
            <a:ext cx="7886700" cy="972000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Präoperative</a:t>
            </a:r>
            <a:r>
              <a:rPr lang="en-US" sz="3600" b="1" dirty="0"/>
              <a:t> </a:t>
            </a:r>
            <a:r>
              <a:rPr lang="en-US" sz="3600" b="1" dirty="0" err="1"/>
              <a:t>Abklärung</a:t>
            </a:r>
            <a:endParaRPr lang="en-US" sz="3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D140A5-6CC8-5A49-80AD-5B119075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7125"/>
            <a:ext cx="8058150" cy="483983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 err="1"/>
              <a:t>Radiologische</a:t>
            </a:r>
            <a:r>
              <a:rPr lang="en-US" sz="2200" b="1" dirty="0"/>
              <a:t> </a:t>
            </a:r>
            <a:r>
              <a:rPr lang="en-US" sz="2200" b="1" dirty="0" err="1"/>
              <a:t>Untersuchung</a:t>
            </a:r>
            <a:r>
              <a:rPr lang="en-US" sz="2200" b="1" dirty="0"/>
              <a:t>: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Hüfte</a:t>
            </a:r>
            <a:r>
              <a:rPr lang="en-US" dirty="0"/>
              <a:t> ap/axial, BÜ </a:t>
            </a:r>
            <a:r>
              <a:rPr lang="en-US" dirty="0" err="1"/>
              <a:t>stehend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LWS </a:t>
            </a:r>
            <a:r>
              <a:rPr lang="en-US" dirty="0" err="1"/>
              <a:t>seitlich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und </a:t>
            </a:r>
            <a:r>
              <a:rPr lang="en-US" dirty="0" err="1"/>
              <a:t>Sitzen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-&gt; </a:t>
            </a:r>
            <a:r>
              <a:rPr lang="en-US" b="1" dirty="0" err="1"/>
              <a:t>Spinopelvine</a:t>
            </a:r>
            <a:r>
              <a:rPr lang="en-US" b="1" dirty="0"/>
              <a:t> </a:t>
            </a:r>
            <a:r>
              <a:rPr lang="en-US" b="1" dirty="0" err="1"/>
              <a:t>Beweglichkeit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84BA-3302-D248-920A-10F7A36F26A7}" type="slidenum">
              <a:rPr lang="en-US" smtClean="0"/>
              <a:t>11</a:t>
            </a:fld>
            <a:endParaRPr lang="en-US"/>
          </a:p>
        </p:txBody>
      </p:sp>
      <p:pic>
        <p:nvPicPr>
          <p:cNvPr id="12" name="Grafik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76" y="1079768"/>
            <a:ext cx="1347959" cy="1880600"/>
          </a:xfrm>
          <a:prstGeom prst="rect">
            <a:avLst/>
          </a:prstGeom>
        </p:spPr>
      </p:pic>
      <p:pic>
        <p:nvPicPr>
          <p:cNvPr id="13" name="Grafik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r="1459"/>
          <a:stretch/>
        </p:blipFill>
        <p:spPr>
          <a:xfrm>
            <a:off x="6174439" y="1645055"/>
            <a:ext cx="1821540" cy="2111989"/>
          </a:xfrm>
          <a:prstGeom prst="rect">
            <a:avLst/>
          </a:prstGeom>
        </p:spPr>
      </p:pic>
      <p:pic>
        <p:nvPicPr>
          <p:cNvPr id="14" name="Grafik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63" y="583602"/>
            <a:ext cx="1843479" cy="1865549"/>
          </a:xfrm>
          <a:prstGeom prst="rect">
            <a:avLst/>
          </a:prstGeom>
        </p:spPr>
      </p:pic>
      <p:pic>
        <p:nvPicPr>
          <p:cNvPr id="15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73" y="4023104"/>
            <a:ext cx="1771251" cy="2099186"/>
          </a:xfrm>
          <a:prstGeom prst="rect">
            <a:avLst/>
          </a:prstGeom>
        </p:spPr>
      </p:pic>
      <p:pic>
        <p:nvPicPr>
          <p:cNvPr id="16" name="Grafi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85" y="4005336"/>
            <a:ext cx="1603506" cy="213472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569" y="3370805"/>
            <a:ext cx="1962092" cy="27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12485" r="43712" b="11595"/>
          <a:stretch/>
        </p:blipFill>
        <p:spPr>
          <a:xfrm>
            <a:off x="619720" y="1124883"/>
            <a:ext cx="3265949" cy="501153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482" y="392138"/>
            <a:ext cx="7886700" cy="972000"/>
          </a:xfrm>
        </p:spPr>
        <p:txBody>
          <a:bodyPr>
            <a:normAutofit/>
          </a:bodyPr>
          <a:lstStyle/>
          <a:p>
            <a:r>
              <a:rPr lang="de-DE" sz="3600" b="1" dirty="0"/>
              <a:t>Sagittales Profil und </a:t>
            </a:r>
            <a:r>
              <a:rPr lang="de-DE" sz="3600" b="1" dirty="0" err="1"/>
              <a:t>Pelvic</a:t>
            </a:r>
            <a:r>
              <a:rPr lang="de-DE" sz="3600" b="1" dirty="0"/>
              <a:t> Tilt</a:t>
            </a:r>
            <a:r>
              <a:rPr lang="de-DE" sz="3600" b="1" baseline="30000" dirty="0"/>
              <a:t>1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>
          <a:xfrm>
            <a:off x="4629150" y="1128332"/>
            <a:ext cx="4163391" cy="4835525"/>
          </a:xfrm>
        </p:spPr>
        <p:txBody>
          <a:bodyPr>
            <a:normAutofit fontScale="85000" lnSpcReduction="10000"/>
          </a:bodyPr>
          <a:lstStyle/>
          <a:p>
            <a:r>
              <a:rPr lang="de-DE" sz="1900" b="1" dirty="0" err="1"/>
              <a:t>Pelvic</a:t>
            </a:r>
            <a:r>
              <a:rPr lang="de-DE" sz="1900" b="1" dirty="0"/>
              <a:t> </a:t>
            </a:r>
            <a:r>
              <a:rPr lang="de-DE" sz="1900" b="1" dirty="0" err="1"/>
              <a:t>tilt</a:t>
            </a:r>
            <a:r>
              <a:rPr lang="de-DE" sz="1900" b="1" dirty="0"/>
              <a:t> (PT): </a:t>
            </a:r>
            <a:r>
              <a:rPr lang="de-DE" sz="1900" dirty="0"/>
              <a:t>Winkel zwischen der Vertikalen vom Hüftgelenkszentrum und der Verbindungslinie zum Mittelpunkt von S1 (=Beckenneigung)</a:t>
            </a:r>
          </a:p>
          <a:p>
            <a:r>
              <a:rPr lang="de-DE" sz="1900" b="1" dirty="0" err="1"/>
              <a:t>Pelvic</a:t>
            </a:r>
            <a:r>
              <a:rPr lang="de-DE" sz="1900" b="1" dirty="0"/>
              <a:t> </a:t>
            </a:r>
            <a:r>
              <a:rPr lang="de-DE" sz="1900" b="1" dirty="0" err="1"/>
              <a:t>Incidence</a:t>
            </a:r>
            <a:r>
              <a:rPr lang="de-DE" sz="1900" b="1" dirty="0"/>
              <a:t> (PI): </a:t>
            </a:r>
            <a:r>
              <a:rPr lang="de-DE" sz="1900" dirty="0"/>
              <a:t>beschreibt Stellung des </a:t>
            </a:r>
            <a:r>
              <a:rPr lang="de-DE" sz="1900" dirty="0" err="1"/>
              <a:t>Sacrums</a:t>
            </a:r>
            <a:r>
              <a:rPr lang="de-DE" sz="1900" dirty="0"/>
              <a:t> zum Becken; individuell unterschiedlich, lebenslang unverändert nach Abschluss des Wachstums</a:t>
            </a:r>
          </a:p>
          <a:p>
            <a:r>
              <a:rPr lang="de-DE" sz="1900" b="1" dirty="0"/>
              <a:t>Lumbale Lordose (LL): </a:t>
            </a:r>
            <a:r>
              <a:rPr lang="de-DE" sz="1900" dirty="0"/>
              <a:t>Winkel zwischen der Deckplatte L1 und S1</a:t>
            </a:r>
          </a:p>
          <a:p>
            <a:r>
              <a:rPr lang="de-DE" sz="1900" b="1" dirty="0" err="1"/>
              <a:t>Sacral</a:t>
            </a:r>
            <a:r>
              <a:rPr lang="de-DE" sz="1900" b="1" dirty="0"/>
              <a:t> </a:t>
            </a:r>
            <a:r>
              <a:rPr lang="de-DE" sz="1900" b="1" dirty="0" err="1"/>
              <a:t>slope</a:t>
            </a:r>
            <a:r>
              <a:rPr lang="de-DE" sz="1900" b="1" dirty="0"/>
              <a:t> (SS): </a:t>
            </a:r>
            <a:r>
              <a:rPr lang="de-DE" sz="1900" dirty="0"/>
              <a:t>Winkel zwischen einer Horizontalen und einer Linie entlang der Deckplatte von S1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087191" y="5849341"/>
            <a:ext cx="59501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</a:rPr>
              <a:t>1) L. Ferraris1, H. Koller1, O. Meier1, A. Hempfing1: Die Bedeutung der sagittalen Balance in der </a:t>
            </a:r>
            <a:r>
              <a:rPr lang="de-DE" sz="800" dirty="0" err="1">
                <a:solidFill>
                  <a:schemeClr val="tx2"/>
                </a:solidFill>
              </a:rPr>
              <a:t>Wirbelsäulenchirurgie</a:t>
            </a:r>
            <a:r>
              <a:rPr lang="de-DE" sz="800" dirty="0">
                <a:solidFill>
                  <a:schemeClr val="tx2"/>
                </a:solidFill>
              </a:rPr>
              <a:t>, Deutscher </a:t>
            </a:r>
            <a:r>
              <a:rPr lang="de-DE" sz="800" dirty="0" err="1">
                <a:solidFill>
                  <a:schemeClr val="tx2"/>
                </a:solidFill>
              </a:rPr>
              <a:t>Ärzte-Verlag</a:t>
            </a:r>
            <a:r>
              <a:rPr lang="de-DE" sz="800" dirty="0">
                <a:solidFill>
                  <a:schemeClr val="tx2"/>
                </a:solidFill>
              </a:rPr>
              <a:t> | OUP | 2012; 1 (12) </a:t>
            </a:r>
          </a:p>
          <a:p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D7E91F2-E7E8-447D-A1B7-D3631D88EA00}"/>
              </a:ext>
            </a:extLst>
          </p:cNvPr>
          <p:cNvSpPr/>
          <p:nvPr/>
        </p:nvSpPr>
        <p:spPr>
          <a:xfrm>
            <a:off x="0" y="5924175"/>
            <a:ext cx="1410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600" dirty="0"/>
              <a:t>PI = PT + SS 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75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89F44-0198-D746-B114-629DC68C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264217"/>
            <a:ext cx="8859796" cy="117663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The</a:t>
            </a:r>
            <a:r>
              <a:rPr lang="en-US" sz="3600" b="1" dirty="0" err="1"/>
              <a:t>rapeutische</a:t>
            </a:r>
            <a:r>
              <a:rPr lang="en-US" sz="3600" b="1" dirty="0"/>
              <a:t> </a:t>
            </a:r>
            <a:r>
              <a:rPr lang="en-US" sz="3600" b="1" dirty="0" err="1"/>
              <a:t>Konsequenz</a:t>
            </a:r>
            <a:r>
              <a:rPr lang="en-US" sz="3600" b="1" dirty="0"/>
              <a:t>-</a:t>
            </a:r>
            <a:br>
              <a:rPr lang="en-US" sz="3600" b="1" dirty="0"/>
            </a:br>
            <a:r>
              <a:rPr lang="en-US" sz="3600" dirty="0"/>
              <a:t>Hip Spine Score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F5225B-5AC8-E743-9C17-D8BEC563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942" y="3690144"/>
            <a:ext cx="3644266" cy="2429510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13</a:t>
            </a:fld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2" y="1902874"/>
            <a:ext cx="3308032" cy="4329632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863" y="1074193"/>
            <a:ext cx="2090345" cy="261595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9270" y="1601912"/>
            <a:ext cx="6563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Prospective</a:t>
            </a:r>
            <a:r>
              <a:rPr lang="de-DE" sz="2000" dirty="0"/>
              <a:t> </a:t>
            </a:r>
            <a:r>
              <a:rPr lang="de-DE" sz="2000" dirty="0" err="1"/>
              <a:t>multicentre</a:t>
            </a:r>
            <a:r>
              <a:rPr lang="de-DE" sz="2000" dirty="0"/>
              <a:t> </a:t>
            </a:r>
            <a:r>
              <a:rPr lang="de-DE" sz="2000" dirty="0" err="1"/>
              <a:t>study</a:t>
            </a:r>
            <a:r>
              <a:rPr lang="de-DE" sz="2000" dirty="0"/>
              <a:t> </a:t>
            </a:r>
            <a:r>
              <a:rPr lang="de-DE" sz="2000" dirty="0" err="1"/>
              <a:t>evaluating</a:t>
            </a:r>
            <a:r>
              <a:rPr lang="de-DE" sz="2000" dirty="0"/>
              <a:t> 3777 THA</a:t>
            </a:r>
          </a:p>
        </p:txBody>
      </p:sp>
    </p:spTree>
    <p:extLst>
      <p:ext uri="{BB962C8B-B14F-4D97-AF65-F5344CB8AC3E}">
        <p14:creationId xmlns:p14="http://schemas.microsoft.com/office/powerpoint/2010/main" val="207861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89F44-0198-D746-B114-629DC68C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88" y="374958"/>
            <a:ext cx="7886700" cy="121966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Therapeutische</a:t>
            </a:r>
            <a:r>
              <a:rPr lang="en-US" sz="3600" b="1" dirty="0"/>
              <a:t> </a:t>
            </a:r>
            <a:r>
              <a:rPr lang="en-US" sz="3600" b="1" dirty="0" err="1"/>
              <a:t>Konsequenz</a:t>
            </a:r>
            <a:r>
              <a:rPr lang="en-US" sz="3600" b="1" dirty="0"/>
              <a:t>- </a:t>
            </a:r>
            <a:br>
              <a:rPr lang="en-US" sz="3600" b="1" dirty="0"/>
            </a:br>
            <a:r>
              <a:rPr lang="en-US" sz="3600" dirty="0"/>
              <a:t>Hip Spine Score</a:t>
            </a:r>
            <a:endParaRPr lang="en-US" sz="36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F5225B-5AC8-E743-9C17-D8BEC563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5" y="2062289"/>
            <a:ext cx="4083494" cy="2722329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14</a:t>
            </a:fld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495" y="1130701"/>
            <a:ext cx="1938169" cy="2536723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599" y="3765760"/>
            <a:ext cx="1780818" cy="252282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417" y="3813158"/>
            <a:ext cx="3170583" cy="247542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975" y="1492692"/>
            <a:ext cx="1785545" cy="223451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8618" y="5924278"/>
            <a:ext cx="3087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Spinal </a:t>
            </a:r>
            <a:r>
              <a:rPr lang="de-DE" sz="1600" dirty="0" err="1"/>
              <a:t>deformity</a:t>
            </a:r>
            <a:r>
              <a:rPr lang="de-DE" sz="1600" dirty="0"/>
              <a:t>=</a:t>
            </a:r>
            <a:r>
              <a:rPr lang="de-DE" sz="1600" dirty="0" err="1"/>
              <a:t>flatback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2178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89F44-0198-D746-B114-629DC68C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266872" cy="972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/>
              <a:t>Therapeutische</a:t>
            </a:r>
            <a:r>
              <a:rPr lang="en-US" sz="3600" b="1" dirty="0"/>
              <a:t> </a:t>
            </a:r>
            <a:r>
              <a:rPr lang="en-US" sz="3600" b="1" dirty="0" err="1"/>
              <a:t>Konsequenz</a:t>
            </a:r>
            <a:r>
              <a:rPr lang="en-US" sz="3600" b="1" dirty="0"/>
              <a:t>- </a:t>
            </a:r>
            <a:br>
              <a:rPr lang="en-US" sz="3600" b="1" dirty="0"/>
            </a:br>
            <a:r>
              <a:rPr lang="en-US" sz="3600" dirty="0"/>
              <a:t>Hip Spine Score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15</a:t>
            </a:fld>
            <a:endParaRPr lang="de-DE"/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14459" y="1717804"/>
            <a:ext cx="6652957" cy="354709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939218" y="5303776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„High </a:t>
            </a:r>
            <a:r>
              <a:rPr lang="de-DE" dirty="0" err="1"/>
              <a:t>risk</a:t>
            </a:r>
            <a:r>
              <a:rPr lang="de-DE" dirty="0"/>
              <a:t>“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dislocation</a:t>
            </a:r>
            <a:endParaRPr lang="de-DE" dirty="0"/>
          </a:p>
        </p:txBody>
      </p:sp>
      <p:sp>
        <p:nvSpPr>
          <p:cNvPr id="5" name="Pfeil nach rechts 4"/>
          <p:cNvSpPr/>
          <p:nvPr/>
        </p:nvSpPr>
        <p:spPr>
          <a:xfrm>
            <a:off x="6059411" y="5761592"/>
            <a:ext cx="437673" cy="216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654157" y="5685081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Tripolare</a:t>
            </a:r>
            <a:r>
              <a:rPr lang="de-DE" sz="2000" dirty="0"/>
              <a:t> Pfanne</a:t>
            </a:r>
          </a:p>
        </p:txBody>
      </p:sp>
    </p:spTree>
    <p:extLst>
      <p:ext uri="{BB962C8B-B14F-4D97-AF65-F5344CB8AC3E}">
        <p14:creationId xmlns:p14="http://schemas.microsoft.com/office/powerpoint/2010/main" val="543353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1E29A-9925-C94E-B565-5805DD6D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12" y="367411"/>
            <a:ext cx="7817005" cy="103711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Therapeutische</a:t>
            </a:r>
            <a:r>
              <a:rPr lang="en-US" sz="3600" b="1" dirty="0"/>
              <a:t> </a:t>
            </a:r>
            <a:r>
              <a:rPr lang="en-US" sz="3600" b="1" dirty="0" err="1"/>
              <a:t>Konsequenz</a:t>
            </a:r>
            <a:endParaRPr lang="en-US" sz="3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DDC5BAE-8922-3A45-8669-A0338EAC88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2921" y="4520175"/>
            <a:ext cx="4832000" cy="1610667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/>
          <a:srcRect l="23426" r="20367"/>
          <a:stretch/>
        </p:blipFill>
        <p:spPr>
          <a:xfrm>
            <a:off x="3993789" y="2149599"/>
            <a:ext cx="2388723" cy="238969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151456" y="5864044"/>
            <a:ext cx="4092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 2021-2023 Johnson &amp; Johnson (New </a:t>
            </a:r>
            <a:r>
              <a:rPr lang="de-DE" sz="1200" dirty="0" err="1"/>
              <a:t>Zealand</a:t>
            </a:r>
            <a:r>
              <a:rPr lang="de-DE" sz="1200" dirty="0"/>
              <a:t>) Ltd.</a:t>
            </a:r>
          </a:p>
          <a:p>
            <a:r>
              <a:rPr lang="nb-NO" sz="1200" dirty="0"/>
              <a:t>© Stryker 1998–2023</a:t>
            </a:r>
            <a:endParaRPr lang="de-DE" sz="12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16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695" y="2992365"/>
            <a:ext cx="1856562" cy="1392880"/>
          </a:xfrm>
          <a:prstGeom prst="rect">
            <a:avLst/>
          </a:prstGeom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021965F9-EDDE-1242-9218-1B9668ED9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03" y="1708007"/>
            <a:ext cx="2504126" cy="2568716"/>
          </a:xfrm>
          <a:prstGeom prst="rect">
            <a:avLst/>
          </a:prstGeom>
        </p:spPr>
      </p:pic>
      <p:sp>
        <p:nvSpPr>
          <p:cNvPr id="10" name="Rahmen 9"/>
          <p:cNvSpPr/>
          <p:nvPr/>
        </p:nvSpPr>
        <p:spPr>
          <a:xfrm>
            <a:off x="120689" y="3081347"/>
            <a:ext cx="2649753" cy="452774"/>
          </a:xfrm>
          <a:prstGeom prst="frame">
            <a:avLst/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0DE3AB-A4EB-F348-96B3-74C56408E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28" y="1860094"/>
            <a:ext cx="2830088" cy="375030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B84F5053-7D79-5749-95E9-0CC6C9673D96}"/>
              </a:ext>
            </a:extLst>
          </p:cNvPr>
          <p:cNvSpPr/>
          <p:nvPr/>
        </p:nvSpPr>
        <p:spPr>
          <a:xfrm>
            <a:off x="193503" y="1192036"/>
            <a:ext cx="8192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Tripolare</a:t>
            </a:r>
            <a:r>
              <a:rPr lang="en-US" sz="2400" b="1" dirty="0"/>
              <a:t> </a:t>
            </a:r>
            <a:r>
              <a:rPr lang="en-US" sz="2400" b="1" dirty="0" err="1"/>
              <a:t>Systeme</a:t>
            </a:r>
            <a:r>
              <a:rPr lang="en-US" sz="2400" b="1" dirty="0"/>
              <a:t>: </a:t>
            </a:r>
            <a:r>
              <a:rPr lang="en-US" sz="2400" b="1" dirty="0" err="1"/>
              <a:t>vermehrter</a:t>
            </a:r>
            <a:r>
              <a:rPr lang="en-US" sz="2400" b="1" dirty="0"/>
              <a:t> </a:t>
            </a:r>
            <a:r>
              <a:rPr lang="en-US" sz="2400" b="1" dirty="0" err="1"/>
              <a:t>Luxationsschutz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808056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30387-8A30-C44F-B498-CCDA80E0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88" y="352696"/>
            <a:ext cx="7886700" cy="972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Therapeutische</a:t>
            </a:r>
            <a:r>
              <a:rPr lang="en-US" sz="3600" b="1" dirty="0"/>
              <a:t> </a:t>
            </a:r>
            <a:r>
              <a:rPr lang="en-US" sz="3600" b="1" dirty="0" err="1"/>
              <a:t>Konsequenz</a:t>
            </a:r>
            <a:endParaRPr lang="en-US" sz="3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61119D3-67E3-A544-B1FF-202ED3E639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5248" y="2451731"/>
            <a:ext cx="2790825" cy="35052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C744FD-FF4A-AD4D-B3DD-AD6D1161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92" y="3427448"/>
            <a:ext cx="3604508" cy="2765835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pic>
        <p:nvPicPr>
          <p:cNvPr id="8" name="Inhaltsplatzhalt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04" y="1838643"/>
            <a:ext cx="3277868" cy="411828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17</a:t>
            </a:fld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491" y="1047841"/>
            <a:ext cx="1785545" cy="223451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891CF4A-11B8-7344-B434-E2951A559BCB}"/>
              </a:ext>
            </a:extLst>
          </p:cNvPr>
          <p:cNvSpPr/>
          <p:nvPr/>
        </p:nvSpPr>
        <p:spPr>
          <a:xfrm>
            <a:off x="1094015" y="1212040"/>
            <a:ext cx="6106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Roboter</a:t>
            </a:r>
            <a:r>
              <a:rPr lang="en-US" sz="2400" b="1" dirty="0"/>
              <a:t>/Navigation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478915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5" y="1893208"/>
            <a:ext cx="2988772" cy="398502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72" y="1707268"/>
            <a:ext cx="2638096" cy="351746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92" y="1205966"/>
            <a:ext cx="2764415" cy="3685886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2000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Literatur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18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pic>
        <p:nvPicPr>
          <p:cNvPr id="12" name="Bild 7">
            <a:extLst>
              <a:ext uri="{FF2B5EF4-FFF2-40B4-BE49-F238E27FC236}">
                <a16:creationId xmlns:a16="http://schemas.microsoft.com/office/drawing/2014/main" id="{A7438FDF-084C-3E4E-949A-0A633AC891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17535" r="20465" b="57535"/>
          <a:stretch/>
        </p:blipFill>
        <p:spPr>
          <a:xfrm>
            <a:off x="5163734" y="5261995"/>
            <a:ext cx="3369030" cy="800444"/>
          </a:xfrm>
          <a:prstGeom prst="rect">
            <a:avLst/>
          </a:prstGeom>
        </p:spPr>
      </p:pic>
      <p:pic>
        <p:nvPicPr>
          <p:cNvPr id="14" name="Bild 8">
            <a:extLst>
              <a:ext uri="{FF2B5EF4-FFF2-40B4-BE49-F238E27FC236}">
                <a16:creationId xmlns:a16="http://schemas.microsoft.com/office/drawing/2014/main" id="{1C359D78-F95F-B14B-A293-F1541A4E2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43259" r="68938" b="9113"/>
          <a:stretch/>
        </p:blipFill>
        <p:spPr>
          <a:xfrm>
            <a:off x="4561619" y="4883883"/>
            <a:ext cx="678324" cy="11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0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600" b="1" dirty="0"/>
              <a:t>Zusammenfassung und Diskussion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603250" y="1954754"/>
            <a:ext cx="7912100" cy="3437040"/>
          </a:xfrm>
        </p:spPr>
        <p:txBody>
          <a:bodyPr/>
          <a:lstStyle/>
          <a:p>
            <a:r>
              <a:rPr lang="de-DE" b="1" dirty="0"/>
              <a:t>Eine fusionierte LWS beeinflusst direkt die Mobilität des Beckens</a:t>
            </a:r>
          </a:p>
          <a:p>
            <a:r>
              <a:rPr lang="de-DE" dirty="0"/>
              <a:t>Patienten nach dorsaler Fusion haben </a:t>
            </a:r>
            <a:r>
              <a:rPr lang="de-DE" b="1" dirty="0"/>
              <a:t>signifikant höhere Wahrscheinlichkeit für HTEP Luxationen </a:t>
            </a:r>
            <a:r>
              <a:rPr lang="de-DE" dirty="0"/>
              <a:t>und höhere Revisionsraten mit Komponentenaustausch</a:t>
            </a:r>
          </a:p>
          <a:p>
            <a:r>
              <a:rPr lang="de-DE" b="1" dirty="0"/>
              <a:t>Je länger die Fusion umso höher das Risiko!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19</a:t>
            </a:fld>
            <a:endParaRPr lang="de-DE"/>
          </a:p>
        </p:txBody>
      </p:sp>
      <p:pic>
        <p:nvPicPr>
          <p:cNvPr id="8" name="Bild 9">
            <a:extLst>
              <a:ext uri="{FF2B5EF4-FFF2-40B4-BE49-F238E27FC236}">
                <a16:creationId xmlns:a16="http://schemas.microsoft.com/office/drawing/2014/main" id="{F9AA4F2E-4D63-D747-B7D5-CF08AB4B1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4" t="23115" r="26977" b="22559"/>
          <a:stretch/>
        </p:blipFill>
        <p:spPr>
          <a:xfrm>
            <a:off x="6969512" y="3748851"/>
            <a:ext cx="1639120" cy="23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9868" y="365125"/>
            <a:ext cx="8501898" cy="972000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Einleitung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329868" y="940256"/>
            <a:ext cx="8636582" cy="4909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b="1" dirty="0"/>
              <a:t>HTEP ist eine der erfolgreichsten Operationen in der Orthopädie!</a:t>
            </a:r>
          </a:p>
          <a:p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</a:t>
            </a:fld>
            <a:endParaRPr lang="de-DE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80" y="1472965"/>
            <a:ext cx="649128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4" y="1613003"/>
            <a:ext cx="962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0476"/>
            <a:ext cx="2284544" cy="16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34" y="2287679"/>
            <a:ext cx="2283532" cy="168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005263"/>
            <a:ext cx="46180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178049" y="5606257"/>
            <a:ext cx="5289550" cy="60257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63525" indent="-26352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94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352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indent="-26352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277813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buFont typeface="Arial" charset="0"/>
              <a:buNone/>
            </a:pPr>
            <a:r>
              <a:rPr lang="en-GB" altLang="de-DE" sz="1400" dirty="0"/>
              <a:t>- </a:t>
            </a:r>
            <a:r>
              <a:rPr lang="en-GB" altLang="de-DE" sz="1400" dirty="0" err="1"/>
              <a:t>Primäre</a:t>
            </a:r>
            <a:r>
              <a:rPr lang="en-GB" altLang="de-DE" sz="1400" dirty="0"/>
              <a:t> </a:t>
            </a:r>
            <a:r>
              <a:rPr lang="en-GB" altLang="de-DE" sz="1400" dirty="0" err="1"/>
              <a:t>Hüfttotalendoprothetik</a:t>
            </a:r>
            <a:r>
              <a:rPr lang="en-GB" altLang="de-DE" sz="1400" dirty="0"/>
              <a:t>;    </a:t>
            </a:r>
            <a:r>
              <a:rPr lang="en-GB" altLang="de-DE" sz="1400" b="1" dirty="0"/>
              <a:t>+174%</a:t>
            </a:r>
          </a:p>
          <a:p>
            <a:pPr marL="342900" indent="-342900">
              <a:lnSpc>
                <a:spcPct val="90000"/>
              </a:lnSpc>
              <a:buFont typeface="Arial" charset="0"/>
              <a:buNone/>
            </a:pPr>
            <a:r>
              <a:rPr lang="en-GB" altLang="de-DE" sz="1400" dirty="0"/>
              <a:t>- Revisions </a:t>
            </a:r>
            <a:r>
              <a:rPr lang="en-GB" altLang="de-DE" sz="1400" dirty="0" err="1"/>
              <a:t>Hüfttotalendoprothetik</a:t>
            </a:r>
            <a:r>
              <a:rPr lang="en-GB" altLang="de-DE" sz="1400" dirty="0"/>
              <a:t>;  </a:t>
            </a:r>
            <a:r>
              <a:rPr lang="en-GB" altLang="de-DE" sz="1400" b="1" dirty="0"/>
              <a:t>+137%</a:t>
            </a:r>
          </a:p>
        </p:txBody>
      </p:sp>
      <p:pic>
        <p:nvPicPr>
          <p:cNvPr id="15" name="Bild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48" y="4798142"/>
            <a:ext cx="2111002" cy="144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659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2">
            <a:extLst>
              <a:ext uri="{FF2B5EF4-FFF2-40B4-BE49-F238E27FC236}">
                <a16:creationId xmlns:a16="http://schemas.microsoft.com/office/drawing/2014/main" id="{62734584-6FB2-D04B-B9A8-120FC5CC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585" y="233505"/>
            <a:ext cx="1247623" cy="15613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b="1" dirty="0"/>
              <a:t>Conclusio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176572" y="1794836"/>
            <a:ext cx="8570636" cy="4181774"/>
          </a:xfrm>
        </p:spPr>
        <p:txBody>
          <a:bodyPr>
            <a:normAutofit/>
          </a:bodyPr>
          <a:lstStyle/>
          <a:p>
            <a:r>
              <a:rPr lang="de-DE" b="1" dirty="0"/>
              <a:t>Flexibilität und Änderung des </a:t>
            </a:r>
            <a:r>
              <a:rPr lang="de-DE" b="1" dirty="0" err="1"/>
              <a:t>Alignments</a:t>
            </a:r>
            <a:r>
              <a:rPr lang="de-DE" b="1" dirty="0"/>
              <a:t> </a:t>
            </a:r>
            <a:r>
              <a:rPr lang="de-DE" dirty="0"/>
              <a:t>der LWS spielen eine </a:t>
            </a:r>
            <a:r>
              <a:rPr lang="de-DE" b="1" dirty="0"/>
              <a:t>wichtige Rolle </a:t>
            </a:r>
            <a:r>
              <a:rPr lang="de-DE" dirty="0"/>
              <a:t>in der Biomechanik der Hüfte und sollten bei der Implantation von HTEP beachtet werden </a:t>
            </a:r>
            <a:br>
              <a:rPr lang="de-DE" dirty="0"/>
            </a:br>
            <a:r>
              <a:rPr lang="de-DE" sz="2200" b="1" dirty="0"/>
              <a:t>- Hip </a:t>
            </a:r>
            <a:r>
              <a:rPr lang="de-DE" sz="2200" b="1" dirty="0" err="1"/>
              <a:t>Spine</a:t>
            </a:r>
            <a:r>
              <a:rPr lang="de-DE" sz="2200" b="1" dirty="0"/>
              <a:t> Score !</a:t>
            </a:r>
            <a:endParaRPr lang="de-DE" b="1" dirty="0"/>
          </a:p>
          <a:p>
            <a:r>
              <a:rPr lang="de-DE" b="1" dirty="0"/>
              <a:t>Pat. mit LWS-Veränderungen/-Fusionen</a:t>
            </a:r>
            <a:br>
              <a:rPr lang="de-DE" dirty="0"/>
            </a:br>
            <a:r>
              <a:rPr lang="de-DE" b="1" dirty="0"/>
              <a:t>Anpassung der Pfannenimplantation </a:t>
            </a:r>
            <a:r>
              <a:rPr lang="de-DE" dirty="0"/>
              <a:t>(Inklination/Anteversion!)</a:t>
            </a:r>
          </a:p>
          <a:p>
            <a:r>
              <a:rPr lang="de-DE" dirty="0"/>
              <a:t>Auswirkung auf die </a:t>
            </a:r>
            <a:r>
              <a:rPr lang="de-DE" b="1" dirty="0"/>
              <a:t>Wahl des Implantates (</a:t>
            </a:r>
            <a:r>
              <a:rPr lang="de-DE" b="1" dirty="0" err="1"/>
              <a:t>IIb</a:t>
            </a:r>
            <a:r>
              <a:rPr lang="de-DE" b="1" dirty="0"/>
              <a:t>/ ≥3 Segmente)</a:t>
            </a:r>
            <a:br>
              <a:rPr lang="de-DE" dirty="0"/>
            </a:br>
            <a:r>
              <a:rPr lang="de-DE" b="1" dirty="0"/>
              <a:t>- </a:t>
            </a:r>
            <a:r>
              <a:rPr lang="de-DE" b="1" dirty="0" err="1"/>
              <a:t>tripolare</a:t>
            </a:r>
            <a:r>
              <a:rPr lang="de-DE" b="1" dirty="0"/>
              <a:t> Pfanne!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20</a:t>
            </a:fld>
            <a:endParaRPr lang="de-DE"/>
          </a:p>
        </p:txBody>
      </p:sp>
      <p:sp>
        <p:nvSpPr>
          <p:cNvPr id="7" name="Fußzeilenplatzhalter 3"/>
          <p:cNvSpPr txBox="1">
            <a:spLocks/>
          </p:cNvSpPr>
          <p:nvPr/>
        </p:nvSpPr>
        <p:spPr>
          <a:xfrm>
            <a:off x="2522104" y="6434321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/>
              <a:t>Richard Lass</a:t>
            </a:r>
            <a:endParaRPr lang="de-DE" sz="1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9466CE-D807-E647-A2C5-23923E604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43" y="2787805"/>
            <a:ext cx="1579965" cy="1053310"/>
          </a:xfrm>
          <a:prstGeom prst="rect">
            <a:avLst/>
          </a:prstGeom>
        </p:spPr>
      </p:pic>
      <p:pic>
        <p:nvPicPr>
          <p:cNvPr id="10" name="Bild 2">
            <a:extLst>
              <a:ext uri="{FF2B5EF4-FFF2-40B4-BE49-F238E27FC236}">
                <a16:creationId xmlns:a16="http://schemas.microsoft.com/office/drawing/2014/main" id="{FA8017A6-F262-C746-B51A-4119035F3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665" y="5002730"/>
            <a:ext cx="1407543" cy="10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 idx="4294967295"/>
          </p:nvPr>
        </p:nvSpPr>
        <p:spPr>
          <a:xfrm>
            <a:off x="692150" y="2368550"/>
            <a:ext cx="7886700" cy="97155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sl-SI" altLang="de-DE" sz="4000" dirty="0"/>
              <a:t>Vielen Dank für Ihre Aufmerksamkeit!</a:t>
            </a:r>
            <a:endParaRPr lang="de-AT" altLang="de-DE" sz="4000" dirty="0"/>
          </a:p>
        </p:txBody>
      </p:sp>
      <p:pic>
        <p:nvPicPr>
          <p:cNvPr id="62467" name="Picture 22" descr="AE-DGE-Logo_2014_2zl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4" y="222250"/>
            <a:ext cx="3724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2" descr="endoc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22250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864291" y="6434320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53BEBB-CE55-0645-9556-FBAE7B94F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994" y="4034789"/>
            <a:ext cx="2046973" cy="8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083" y="365125"/>
            <a:ext cx="8463776" cy="972000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Einleitung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125905" y="1580151"/>
            <a:ext cx="8814132" cy="4967288"/>
          </a:xfrm>
        </p:spPr>
        <p:txBody>
          <a:bodyPr>
            <a:normAutofit fontScale="92500" lnSpcReduction="20000"/>
          </a:bodyPr>
          <a:lstStyle/>
          <a:p>
            <a:r>
              <a:rPr lang="de-DE" sz="2200" dirty="0"/>
              <a:t>Instabilität ist einer der häufigsten frühen Revisionsgründe bei HTEP</a:t>
            </a:r>
          </a:p>
          <a:p>
            <a:r>
              <a:rPr lang="en-US" sz="2200" dirty="0"/>
              <a:t>Luxation - </a:t>
            </a:r>
            <a:r>
              <a:rPr lang="en-US" sz="2200" dirty="0" err="1"/>
              <a:t>prim.HTEP</a:t>
            </a:r>
            <a:r>
              <a:rPr lang="en-US" sz="2200" dirty="0"/>
              <a:t>  1% - 4%</a:t>
            </a:r>
            <a:br>
              <a:rPr lang="en-US" sz="2200" dirty="0"/>
            </a:br>
            <a:r>
              <a:rPr lang="en-US" sz="2200" dirty="0"/>
              <a:t>	      - </a:t>
            </a:r>
            <a:r>
              <a:rPr lang="en-US" sz="2200" dirty="0" err="1"/>
              <a:t>rev.HTEP</a:t>
            </a:r>
            <a:r>
              <a:rPr lang="en-US" sz="2200" dirty="0"/>
              <a:t>   15% - 20%</a:t>
            </a:r>
          </a:p>
          <a:p>
            <a:r>
              <a:rPr lang="en-US" sz="2200" dirty="0" err="1"/>
              <a:t>Reluxationsrate</a:t>
            </a:r>
            <a:r>
              <a:rPr lang="en-US" sz="2200" dirty="0"/>
              <a:t>: 33% </a:t>
            </a:r>
          </a:p>
          <a:p>
            <a:r>
              <a:rPr lang="en-US" sz="2200" dirty="0"/>
              <a:t>75% </a:t>
            </a:r>
            <a:r>
              <a:rPr lang="en-US" sz="2200" dirty="0" err="1"/>
              <a:t>bis</a:t>
            </a:r>
            <a:r>
              <a:rPr lang="en-US" sz="2200" dirty="0"/>
              <a:t> 90% Luxation </a:t>
            </a:r>
            <a:r>
              <a:rPr lang="en-US" sz="2200" dirty="0" err="1"/>
              <a:t>nach</a:t>
            </a:r>
            <a:r>
              <a:rPr lang="en-US" sz="2200" dirty="0"/>
              <a:t> posterior</a:t>
            </a:r>
            <a:endParaRPr lang="en-US" dirty="0"/>
          </a:p>
          <a:p>
            <a:r>
              <a:rPr lang="en-US" sz="2200" b="1" dirty="0" err="1"/>
              <a:t>Risikofaktoren</a:t>
            </a:r>
            <a:r>
              <a:rPr lang="en-US" sz="2200" b="1" dirty="0"/>
              <a:t>: </a:t>
            </a:r>
            <a:br>
              <a:rPr lang="en-US" sz="2200" b="1" dirty="0"/>
            </a:br>
            <a:r>
              <a:rPr lang="en-US" sz="2200" b="1" dirty="0"/>
              <a:t>- </a:t>
            </a:r>
            <a:r>
              <a:rPr lang="en-US" sz="2200" dirty="0" err="1"/>
              <a:t>Patient:innenbezogen</a:t>
            </a:r>
            <a:endParaRPr lang="en-US" sz="2200" dirty="0"/>
          </a:p>
          <a:p>
            <a:pPr lvl="1"/>
            <a:r>
              <a:rPr lang="en-US" dirty="0" err="1"/>
              <a:t>Neurolog.Erkrankungen</a:t>
            </a:r>
            <a:r>
              <a:rPr lang="en-US" dirty="0"/>
              <a:t> (Parkinson, </a:t>
            </a:r>
            <a:r>
              <a:rPr lang="en-US" dirty="0" err="1"/>
              <a:t>Demenz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Drogenabusus</a:t>
            </a:r>
            <a:r>
              <a:rPr lang="en-US" dirty="0"/>
              <a:t>/</a:t>
            </a:r>
            <a:r>
              <a:rPr lang="en-US" dirty="0" err="1"/>
              <a:t>Alkoholismus</a:t>
            </a:r>
            <a:endParaRPr lang="en-US" dirty="0"/>
          </a:p>
          <a:p>
            <a:pPr lvl="1"/>
            <a:r>
              <a:rPr lang="en-US" dirty="0" err="1"/>
              <a:t>Adipositas</a:t>
            </a:r>
            <a:endParaRPr lang="en-US" dirty="0"/>
          </a:p>
          <a:p>
            <a:pPr lvl="1"/>
            <a:r>
              <a:rPr lang="en-US" dirty="0"/>
              <a:t>HKN</a:t>
            </a:r>
          </a:p>
          <a:p>
            <a:pPr lvl="1"/>
            <a:r>
              <a:rPr lang="en-US" b="1" dirty="0" err="1"/>
              <a:t>vorausgegangene</a:t>
            </a:r>
            <a:r>
              <a:rPr lang="en-US" b="1" dirty="0"/>
              <a:t> </a:t>
            </a:r>
            <a:r>
              <a:rPr lang="en-US" b="1" dirty="0" err="1"/>
              <a:t>Spondylodese</a:t>
            </a:r>
            <a:endParaRPr lang="en-US" b="1" dirty="0"/>
          </a:p>
          <a:p>
            <a:pPr marL="263525" lvl="1" indent="0">
              <a:buNone/>
            </a:pPr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F1E9744A-0C8A-074A-9817-B6C5B96D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49" y="2112480"/>
            <a:ext cx="2819294" cy="291349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3</a:t>
            </a:fld>
            <a:endParaRPr lang="de-DE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BE7695F3-EEAB-CC4A-91A7-FDA1B0179B24}"/>
              </a:ext>
            </a:extLst>
          </p:cNvPr>
          <p:cNvSpPr txBox="1">
            <a:spLocks/>
          </p:cNvSpPr>
          <p:nvPr/>
        </p:nvSpPr>
        <p:spPr>
          <a:xfrm>
            <a:off x="244161" y="1027554"/>
            <a:ext cx="8636582" cy="49091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63525" indent="-26352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94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352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indent="-26352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277813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/>
              <a:t>HTEP ist eine der erfolgreichsten Operationen in der Orthopädie!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35F0E3F7-C7F4-40E6-9C67-4858536DF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370" y="3820769"/>
            <a:ext cx="4844838" cy="20365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b="1" dirty="0"/>
              <a:t>Einleitung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196645" y="1337125"/>
            <a:ext cx="8782420" cy="4967288"/>
          </a:xfrm>
        </p:spPr>
        <p:txBody>
          <a:bodyPr/>
          <a:lstStyle/>
          <a:p>
            <a:r>
              <a:rPr lang="de-DE" b="1" dirty="0"/>
              <a:t>1978; </a:t>
            </a:r>
            <a:r>
              <a:rPr lang="de-DE" b="1" dirty="0" err="1"/>
              <a:t>Lewinnek</a:t>
            </a:r>
            <a:r>
              <a:rPr lang="de-DE" b="1" dirty="0"/>
              <a:t> </a:t>
            </a:r>
            <a:r>
              <a:rPr lang="de-DE" b="1" i="1" dirty="0"/>
              <a:t>et al. </a:t>
            </a:r>
            <a:r>
              <a:rPr lang="de-DE" dirty="0"/>
              <a:t>definieren </a:t>
            </a:r>
            <a:r>
              <a:rPr lang="de-DE" b="1" dirty="0"/>
              <a:t>„</a:t>
            </a:r>
            <a:r>
              <a:rPr lang="de-DE" b="1" dirty="0" err="1"/>
              <a:t>safe</a:t>
            </a:r>
            <a:r>
              <a:rPr lang="de-DE" b="1" dirty="0"/>
              <a:t> </a:t>
            </a:r>
            <a:r>
              <a:rPr lang="de-DE" b="1" dirty="0" err="1"/>
              <a:t>zone</a:t>
            </a:r>
            <a:r>
              <a:rPr lang="de-DE" b="1" dirty="0"/>
              <a:t>“ </a:t>
            </a:r>
            <a:r>
              <a:rPr lang="de-DE" dirty="0"/>
              <a:t>für die Positionierung der Pfanne: </a:t>
            </a:r>
            <a:r>
              <a:rPr lang="de-DE" b="1" dirty="0"/>
              <a:t>40°±10° Abduktion und 15°± 10° Anteversion</a:t>
            </a:r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5E13B31-273C-4BB9-AA7F-C834B1D83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91" y="2566281"/>
            <a:ext cx="4536981" cy="125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2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EDA12-68E2-EF48-8FC6-75860696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4943"/>
            <a:ext cx="7886700" cy="9720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+mn-lt"/>
              </a:rPr>
              <a:t>Pfannenposition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nach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Lewinnek</a:t>
            </a:r>
            <a:endParaRPr lang="en-US" sz="28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685894-2620-ED41-9718-4D2B9606E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04" y="3853202"/>
            <a:ext cx="5053344" cy="2193638"/>
          </a:xfrm>
        </p:spPr>
        <p:txBody>
          <a:bodyPr/>
          <a:lstStyle/>
          <a:p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statisches</a:t>
            </a:r>
            <a:r>
              <a:rPr lang="en-US" b="1" dirty="0"/>
              <a:t> </a:t>
            </a:r>
            <a:r>
              <a:rPr lang="en-US" b="1" dirty="0" err="1"/>
              <a:t>Konzept</a:t>
            </a:r>
            <a:endParaRPr lang="en-US" b="1" dirty="0"/>
          </a:p>
          <a:p>
            <a:r>
              <a:rPr lang="en-US" dirty="0" err="1"/>
              <a:t>insbesondere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Patienten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reduzierter</a:t>
            </a:r>
            <a:r>
              <a:rPr lang="en-US" dirty="0"/>
              <a:t> </a:t>
            </a:r>
            <a:r>
              <a:rPr lang="en-US" dirty="0" err="1"/>
              <a:t>spinopelviner</a:t>
            </a:r>
            <a:r>
              <a:rPr lang="en-US" dirty="0"/>
              <a:t> </a:t>
            </a:r>
            <a:r>
              <a:rPr lang="en-US" dirty="0" err="1"/>
              <a:t>Beweglichkeit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C3799-1C07-944E-ADED-79BBEC101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60094"/>
            <a:ext cx="4662259" cy="177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B260F3D-B669-3B40-8DEB-25A20B73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248" y="1860094"/>
            <a:ext cx="2931102" cy="3380538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84BA-3302-D248-920A-10F7A36F26A7}" type="slidenum">
              <a:rPr lang="en-US" smtClean="0"/>
              <a:t>5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28650" y="365125"/>
            <a:ext cx="7886700" cy="972000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b="1" dirty="0"/>
              <a:t>Einleitung</a:t>
            </a:r>
          </a:p>
        </p:txBody>
      </p:sp>
    </p:spTree>
    <p:extLst>
      <p:ext uri="{BB962C8B-B14F-4D97-AF65-F5344CB8AC3E}">
        <p14:creationId xmlns:p14="http://schemas.microsoft.com/office/powerpoint/2010/main" val="94655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21202-2EFF-9D4F-A2DA-B49424B1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88" y="1177673"/>
            <a:ext cx="7886700" cy="972000"/>
          </a:xfrm>
        </p:spPr>
        <p:txBody>
          <a:bodyPr>
            <a:normAutofit fontScale="90000"/>
          </a:bodyPr>
          <a:lstStyle/>
          <a:p>
            <a:r>
              <a:rPr lang="en-US" sz="2400" b="1" dirty="0" err="1">
                <a:latin typeface="+mn-lt"/>
              </a:rPr>
              <a:t>Klinische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Untersuchung</a:t>
            </a:r>
            <a:r>
              <a:rPr lang="en-US" sz="2400" b="1" dirty="0">
                <a:latin typeface="+mn-lt"/>
              </a:rPr>
              <a:t>: </a:t>
            </a:r>
            <a:br>
              <a:rPr lang="en-US" sz="2400" b="1" dirty="0">
                <a:latin typeface="+mn-lt"/>
              </a:rPr>
            </a:br>
            <a:br>
              <a:rPr lang="en-US" sz="2400" b="1" dirty="0">
                <a:latin typeface="+mn-lt"/>
              </a:rPr>
            </a:br>
            <a:r>
              <a:rPr lang="en-US" sz="2400" dirty="0">
                <a:latin typeface="+mn-lt"/>
              </a:rPr>
              <a:t>	-&gt; Alignment </a:t>
            </a:r>
            <a:r>
              <a:rPr lang="en-US" sz="2400" dirty="0" err="1">
                <a:latin typeface="+mn-lt"/>
              </a:rPr>
              <a:t>zwischen</a:t>
            </a:r>
            <a:r>
              <a:rPr lang="en-US" sz="2400" dirty="0">
                <a:latin typeface="+mn-lt"/>
              </a:rPr>
              <a:t> WS, </a:t>
            </a:r>
            <a:r>
              <a:rPr lang="en-US" sz="2400" dirty="0" err="1">
                <a:latin typeface="+mn-lt"/>
              </a:rPr>
              <a:t>Becken</a:t>
            </a:r>
            <a:r>
              <a:rPr lang="en-US" sz="2400" dirty="0">
                <a:latin typeface="+mn-lt"/>
              </a:rPr>
              <a:t> und </a:t>
            </a:r>
            <a:r>
              <a:rPr lang="en-US" sz="2400" dirty="0" err="1">
                <a:latin typeface="+mn-lt"/>
              </a:rPr>
              <a:t>Hüfte</a:t>
            </a:r>
            <a:br>
              <a:rPr lang="en-US" sz="2400" b="1" dirty="0"/>
            </a:br>
            <a:endParaRPr lang="en-US" sz="24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ED37C2-EF68-5241-B108-6BDB517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77" y="2554577"/>
            <a:ext cx="2847975" cy="29527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A18EB13-AEFC-CC48-A6EF-AD8CE333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015" y="2599225"/>
            <a:ext cx="2762628" cy="2863454"/>
          </a:xfrm>
          <a:prstGeom prst="rect">
            <a:avLst/>
          </a:prstGeom>
        </p:spPr>
      </p:pic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72BD5492-C16F-184F-92E9-2699AEFEB8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676555" y="2683163"/>
            <a:ext cx="1181100" cy="2695575"/>
          </a:xfr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4DE1133-5DDF-E94B-B99C-547914DF4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772" y="2718257"/>
            <a:ext cx="1334783" cy="2892029"/>
          </a:xfrm>
          <a:prstGeom prst="rect">
            <a:avLst/>
          </a:prstGeom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A93851F-C5AE-409B-8DF7-8F72A7757B72}"/>
              </a:ext>
            </a:extLst>
          </p:cNvPr>
          <p:cNvSpPr txBox="1">
            <a:spLocks/>
          </p:cNvSpPr>
          <p:nvPr/>
        </p:nvSpPr>
        <p:spPr>
          <a:xfrm>
            <a:off x="461549" y="358698"/>
            <a:ext cx="7886700" cy="972000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Präoperative</a:t>
            </a:r>
            <a:r>
              <a:rPr lang="en-US" sz="3600" b="1" dirty="0"/>
              <a:t> </a:t>
            </a:r>
            <a:r>
              <a:rPr lang="en-US" sz="3600" b="1" dirty="0" err="1"/>
              <a:t>Abklärung</a:t>
            </a:r>
            <a:endParaRPr lang="en-US" sz="36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6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55456" y="5610286"/>
            <a:ext cx="4029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Verschiedene Haltungstypen!</a:t>
            </a:r>
          </a:p>
        </p:txBody>
      </p:sp>
    </p:spTree>
    <p:extLst>
      <p:ext uri="{BB962C8B-B14F-4D97-AF65-F5344CB8AC3E}">
        <p14:creationId xmlns:p14="http://schemas.microsoft.com/office/powerpoint/2010/main" val="1234972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462667"/>
            <a:ext cx="7886700" cy="972000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+mn-lt"/>
              </a:rPr>
              <a:t>Zusammenhang Becken &amp; Wirbelsäule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>
          <a:xfrm>
            <a:off x="559824" y="2217678"/>
            <a:ext cx="7955526" cy="3549444"/>
          </a:xfrm>
        </p:spPr>
        <p:txBody>
          <a:bodyPr/>
          <a:lstStyle/>
          <a:p>
            <a:r>
              <a:rPr lang="de-DE" b="1" dirty="0"/>
              <a:t>„normal mobiles“ </a:t>
            </a:r>
            <a:r>
              <a:rPr lang="de-DE" dirty="0"/>
              <a:t>Becken retrovertiert bei Positionsänderung Stehen zu Sitzen zwischen 20°-35° </a:t>
            </a:r>
          </a:p>
          <a:p>
            <a:r>
              <a:rPr lang="de-DE" b="1" dirty="0"/>
              <a:t>„steifes“ </a:t>
            </a:r>
            <a:r>
              <a:rPr lang="de-DE" dirty="0"/>
              <a:t>Becken zeigt signifikant weniger </a:t>
            </a:r>
            <a:r>
              <a:rPr lang="de-DE" dirty="0" err="1"/>
              <a:t>posterioren</a:t>
            </a:r>
            <a:r>
              <a:rPr lang="de-DE" dirty="0"/>
              <a:t> PT bei Positionsänderung</a:t>
            </a:r>
          </a:p>
          <a:p>
            <a:r>
              <a:rPr lang="de-DE" dirty="0"/>
              <a:t>Die Mobilität des Beckens ist abhängig von der </a:t>
            </a:r>
            <a:r>
              <a:rPr lang="de-DE" b="1" dirty="0" err="1"/>
              <a:t>lumbosakralen</a:t>
            </a:r>
            <a:r>
              <a:rPr lang="de-DE" b="1" dirty="0"/>
              <a:t> Beweglichkeit </a:t>
            </a:r>
            <a:r>
              <a:rPr lang="de-DE" dirty="0"/>
              <a:t>(</a:t>
            </a:r>
            <a:r>
              <a:rPr lang="de-DE" dirty="0" err="1"/>
              <a:t>Lordosierung</a:t>
            </a:r>
            <a:r>
              <a:rPr lang="de-DE" dirty="0"/>
              <a:t>)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7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A93851F-C5AE-409B-8DF7-8F72A7757B72}"/>
              </a:ext>
            </a:extLst>
          </p:cNvPr>
          <p:cNvSpPr txBox="1">
            <a:spLocks/>
          </p:cNvSpPr>
          <p:nvPr/>
        </p:nvSpPr>
        <p:spPr>
          <a:xfrm>
            <a:off x="559824" y="365125"/>
            <a:ext cx="7886700" cy="972000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Präoperative</a:t>
            </a:r>
            <a:r>
              <a:rPr lang="en-US" sz="3600" b="1" dirty="0"/>
              <a:t> </a:t>
            </a:r>
            <a:r>
              <a:rPr lang="en-US" sz="3600" b="1" dirty="0" err="1"/>
              <a:t>Abklärung</a:t>
            </a:r>
            <a:endParaRPr lang="en-US" sz="3600" b="1" dirty="0"/>
          </a:p>
        </p:txBody>
      </p:sp>
      <p:sp>
        <p:nvSpPr>
          <p:cNvPr id="5" name="Rechteck 4"/>
          <p:cNvSpPr/>
          <p:nvPr/>
        </p:nvSpPr>
        <p:spPr>
          <a:xfrm>
            <a:off x="6039676" y="5441795"/>
            <a:ext cx="2406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/>
              <a:t>Kanawade</a:t>
            </a:r>
            <a:r>
              <a:rPr lang="de-DE" b="1" dirty="0"/>
              <a:t> et al. </a:t>
            </a:r>
          </a:p>
        </p:txBody>
      </p:sp>
    </p:spTree>
    <p:extLst>
      <p:ext uri="{BB962C8B-B14F-4D97-AF65-F5344CB8AC3E}">
        <p14:creationId xmlns:p14="http://schemas.microsoft.com/office/powerpoint/2010/main" val="122246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231EF-E8E1-7449-80F2-0020AD9A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1933"/>
            <a:ext cx="7886700" cy="972000"/>
          </a:xfrm>
        </p:spPr>
        <p:txBody>
          <a:bodyPr>
            <a:normAutofit fontScale="90000"/>
          </a:bodyPr>
          <a:lstStyle/>
          <a:p>
            <a:r>
              <a:rPr lang="en-US" sz="3100" b="1" dirty="0" err="1">
                <a:latin typeface="+mn-lt"/>
              </a:rPr>
              <a:t>Röntgen</a:t>
            </a:r>
            <a:r>
              <a:rPr lang="en-US" sz="3100" dirty="0">
                <a:latin typeface="+mn-lt"/>
              </a:rPr>
              <a:t> 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LWS </a:t>
            </a:r>
            <a:r>
              <a:rPr lang="en-US" sz="3100" dirty="0" err="1">
                <a:latin typeface="+mn-lt"/>
              </a:rPr>
              <a:t>seitlich</a:t>
            </a:r>
            <a:r>
              <a:rPr lang="en-US" sz="3100" dirty="0">
                <a:latin typeface="+mn-lt"/>
              </a:rPr>
              <a:t> </a:t>
            </a:r>
            <a:r>
              <a:rPr lang="en-US" sz="3100" dirty="0" err="1">
                <a:latin typeface="+mn-lt"/>
              </a:rPr>
              <a:t>im</a:t>
            </a:r>
            <a:r>
              <a:rPr lang="en-US" sz="3100" dirty="0">
                <a:latin typeface="+mn-lt"/>
              </a:rPr>
              <a:t> </a:t>
            </a:r>
            <a:r>
              <a:rPr lang="en-US" sz="3100" dirty="0" err="1">
                <a:latin typeface="+mn-lt"/>
              </a:rPr>
              <a:t>Stehen</a:t>
            </a:r>
            <a:r>
              <a:rPr lang="en-US" sz="3100" dirty="0">
                <a:latin typeface="+mn-lt"/>
              </a:rPr>
              <a:t> und </a:t>
            </a:r>
            <a:r>
              <a:rPr lang="en-US" sz="3100" dirty="0" err="1">
                <a:latin typeface="+mn-lt"/>
              </a:rPr>
              <a:t>Sitzen</a:t>
            </a:r>
            <a:br>
              <a:rPr lang="en-US" dirty="0"/>
            </a:b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AC4A23-B4F1-C844-B423-A99237C4C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17" y="2545849"/>
            <a:ext cx="4287441" cy="3224639"/>
          </a:xfrm>
          <a:prstGeom prst="rect">
            <a:avLst/>
          </a:prstGeom>
        </p:spPr>
      </p:pic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84BA-3302-D248-920A-10F7A36F26A7}" type="slidenum">
              <a:rPr lang="en-US" smtClean="0"/>
              <a:t>8</a:t>
            </a:fld>
            <a:endParaRPr lang="en-US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BC65AA1-65A4-4440-87C7-497BBE9CD0FD}"/>
              </a:ext>
            </a:extLst>
          </p:cNvPr>
          <p:cNvSpPr txBox="1">
            <a:spLocks/>
          </p:cNvSpPr>
          <p:nvPr/>
        </p:nvSpPr>
        <p:spPr>
          <a:xfrm>
            <a:off x="559824" y="305770"/>
            <a:ext cx="7886700" cy="972000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Präoperative</a:t>
            </a:r>
            <a:r>
              <a:rPr lang="en-US" b="1" dirty="0"/>
              <a:t> </a:t>
            </a:r>
            <a:r>
              <a:rPr lang="en-US" b="1" dirty="0" err="1"/>
              <a:t>Abklärung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343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231EF-E8E1-7449-80F2-0020AD9A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46" y="1122891"/>
            <a:ext cx="8013604" cy="9720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+mn-lt"/>
              </a:rPr>
              <a:t>Verringerte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Beweglichkeit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durch</a:t>
            </a:r>
            <a:r>
              <a:rPr lang="en-US" sz="2800" dirty="0">
                <a:latin typeface="+mn-lt"/>
              </a:rPr>
              <a:t> </a:t>
            </a:r>
            <a:r>
              <a:rPr lang="en-US" sz="2800" b="1" dirty="0">
                <a:latin typeface="+mn-lt"/>
              </a:rPr>
              <a:t>degenerative </a:t>
            </a:r>
            <a:r>
              <a:rPr lang="en-US" sz="2800" b="1" dirty="0" err="1">
                <a:latin typeface="+mn-lt"/>
              </a:rPr>
              <a:t>Veränderungen</a:t>
            </a:r>
            <a:r>
              <a:rPr lang="en-US" sz="2800" b="1" dirty="0">
                <a:latin typeface="+mn-lt"/>
              </a:rPr>
              <a:t>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F3E66DC-477A-9146-B7F9-66CD2EEF6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8904" y="2181224"/>
            <a:ext cx="4207614" cy="3224639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AC4A23-B4F1-C844-B423-A99237C4C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7" y="2181224"/>
            <a:ext cx="4287441" cy="32246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91E3453-C362-6B45-8BAB-5FB9F5C46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723" y="2065017"/>
            <a:ext cx="2742747" cy="345705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22104" y="6434321"/>
            <a:ext cx="3637668" cy="226237"/>
          </a:xfrm>
        </p:spPr>
        <p:txBody>
          <a:bodyPr/>
          <a:lstStyle/>
          <a:p>
            <a:pPr algn="ctr"/>
            <a:r>
              <a:rPr lang="de-DE" sz="1000" dirty="0"/>
              <a:t>Richard Lass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84BA-3302-D248-920A-10F7A36F26A7}" type="slidenum">
              <a:rPr lang="en-US" smtClean="0"/>
              <a:t>9</a:t>
            </a:fld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BC65AA1-65A4-4440-87C7-497BBE9CD0FD}"/>
              </a:ext>
            </a:extLst>
          </p:cNvPr>
          <p:cNvSpPr txBox="1">
            <a:spLocks/>
          </p:cNvSpPr>
          <p:nvPr/>
        </p:nvSpPr>
        <p:spPr>
          <a:xfrm>
            <a:off x="397588" y="374605"/>
            <a:ext cx="7886700" cy="661954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Präoperative</a:t>
            </a:r>
            <a:r>
              <a:rPr lang="en-US" b="1" dirty="0"/>
              <a:t> </a:t>
            </a:r>
            <a:r>
              <a:rPr lang="en-US" b="1" dirty="0" err="1"/>
              <a:t>Abklärung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19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dUni Wien">
  <a:themeElements>
    <a:clrScheme name="MedUni Wien">
      <a:dk1>
        <a:sysClr val="windowText" lastClr="000000"/>
      </a:dk1>
      <a:lt1>
        <a:sysClr val="window" lastClr="FFFFFF"/>
      </a:lt1>
      <a:dk2>
        <a:srgbClr val="757070"/>
      </a:dk2>
      <a:lt2>
        <a:srgbClr val="FDD8C9"/>
      </a:lt2>
      <a:accent1>
        <a:srgbClr val="111D4E"/>
      </a:accent1>
      <a:accent2>
        <a:srgbClr val="5FB4E5"/>
      </a:accent2>
      <a:accent3>
        <a:srgbClr val="3CBFAE"/>
      </a:accent3>
      <a:accent4>
        <a:srgbClr val="F0A794"/>
      </a:accent4>
      <a:accent5>
        <a:srgbClr val="4472C4"/>
      </a:accent5>
      <a:accent6>
        <a:srgbClr val="70AD47"/>
      </a:accent6>
      <a:hlink>
        <a:srgbClr val="111D4E"/>
      </a:hlink>
      <a:folHlink>
        <a:srgbClr val="00297A"/>
      </a:folHlink>
    </a:clrScheme>
    <a:fontScheme name="MedUni Wien">
      <a:majorFont>
        <a:latin typeface="Georgia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81B5E5B0-1D7B-D54A-8E66-9E03AA8D1087}" vid="{EE7D1C5C-8AC1-7E4F-A3AB-565DEAC65EC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MedUni deutsch 4.3</Template>
  <TotalTime>0</TotalTime>
  <Words>664</Words>
  <Application>Microsoft Macintosh PowerPoint</Application>
  <PresentationFormat>Bildschirmpräsentation (4:3)</PresentationFormat>
  <Paragraphs>125</Paragraphs>
  <Slides>21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Georgia</vt:lpstr>
      <vt:lpstr>Lucida Sans</vt:lpstr>
      <vt:lpstr>MedUni Wien</vt:lpstr>
      <vt:lpstr>25.Symposium  der Österreichischen Gesellschaft für Wirbelsäulenchirurgie  Hip Spine Score- Bedeutung in der Endoprothetik</vt:lpstr>
      <vt:lpstr>Einleitung</vt:lpstr>
      <vt:lpstr>Einleitung</vt:lpstr>
      <vt:lpstr>Einleitung</vt:lpstr>
      <vt:lpstr>Pfannenposition nach Lewinnek</vt:lpstr>
      <vt:lpstr>Klinische Untersuchung:    -&gt; Alignment zwischen WS, Becken und Hüfte </vt:lpstr>
      <vt:lpstr>Zusammenhang Becken &amp; Wirbelsäule</vt:lpstr>
      <vt:lpstr>Röntgen  LWS seitlich im Stehen und Sitzen </vt:lpstr>
      <vt:lpstr>Verringerte Beweglichkeit durch degenerative Veränderungen </vt:lpstr>
      <vt:lpstr>Verringerte Beweglichkeit durch Spondylodese</vt:lpstr>
      <vt:lpstr>Präoperative Abklärung</vt:lpstr>
      <vt:lpstr>Sagittales Profil und Pelvic Tilt1</vt:lpstr>
      <vt:lpstr>Therapeutische Konsequenz- Hip Spine Score</vt:lpstr>
      <vt:lpstr>Therapeutische Konsequenz-  Hip Spine Score</vt:lpstr>
      <vt:lpstr>Therapeutische Konsequenz-  Hip Spine Score</vt:lpstr>
      <vt:lpstr>Therapeutische Konsequenz</vt:lpstr>
      <vt:lpstr>Therapeutische Konsequenz</vt:lpstr>
      <vt:lpstr>Literatur</vt:lpstr>
      <vt:lpstr>Zusammenfassung und Diskussion</vt:lpstr>
      <vt:lpstr>Conclusio</vt:lpstr>
      <vt:lpstr>Vielen Dank für Ihre Aufmerksamkeit!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Club - Reko</dc:title>
  <dc:creator>Ein Microsoft Office-Anwender</dc:creator>
  <cp:lastModifiedBy>Microsoft Office User</cp:lastModifiedBy>
  <cp:revision>110</cp:revision>
  <cp:lastPrinted>2016-07-07T12:58:37Z</cp:lastPrinted>
  <dcterms:created xsi:type="dcterms:W3CDTF">2019-10-07T13:22:48Z</dcterms:created>
  <dcterms:modified xsi:type="dcterms:W3CDTF">2024-01-27T10:57:07Z</dcterms:modified>
</cp:coreProperties>
</file>